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A9C0C-E31D-4E18-9533-B76F79E9E3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8BB65548-6080-44FE-A069-29E4EBB4DF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B3C10736-1406-4811-953B-68C74FF922CA}"/>
              </a:ext>
            </a:extLst>
          </p:cNvPr>
          <p:cNvSpPr>
            <a:spLocks noGrp="1"/>
          </p:cNvSpPr>
          <p:nvPr>
            <p:ph type="dt" sz="half" idx="10"/>
          </p:nvPr>
        </p:nvSpPr>
        <p:spPr/>
        <p:txBody>
          <a:bodyPr/>
          <a:lstStyle/>
          <a:p>
            <a:fld id="{4A84E5F9-60C4-4011-BF56-3162AF039540}" type="datetimeFigureOut">
              <a:rPr lang="en-ZA" smtClean="0"/>
              <a:t>2021/07/14</a:t>
            </a:fld>
            <a:endParaRPr lang="en-ZA"/>
          </a:p>
        </p:txBody>
      </p:sp>
      <p:sp>
        <p:nvSpPr>
          <p:cNvPr id="5" name="Footer Placeholder 4">
            <a:extLst>
              <a:ext uri="{FF2B5EF4-FFF2-40B4-BE49-F238E27FC236}">
                <a16:creationId xmlns:a16="http://schemas.microsoft.com/office/drawing/2014/main" id="{A41B27E5-8046-49DD-B99C-9FD009C52F2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668D99F-D559-411D-985E-83C1E9032FBD}"/>
              </a:ext>
            </a:extLst>
          </p:cNvPr>
          <p:cNvSpPr>
            <a:spLocks noGrp="1"/>
          </p:cNvSpPr>
          <p:nvPr>
            <p:ph type="sldNum" sz="quarter" idx="12"/>
          </p:nvPr>
        </p:nvSpPr>
        <p:spPr/>
        <p:txBody>
          <a:bodyPr/>
          <a:lstStyle/>
          <a:p>
            <a:fld id="{C9B109C8-451C-48B7-B61C-00965DA80DF4}" type="slidenum">
              <a:rPr lang="en-ZA" smtClean="0"/>
              <a:t>‹#›</a:t>
            </a:fld>
            <a:endParaRPr lang="en-ZA"/>
          </a:p>
        </p:txBody>
      </p:sp>
    </p:spTree>
    <p:extLst>
      <p:ext uri="{BB962C8B-B14F-4D97-AF65-F5344CB8AC3E}">
        <p14:creationId xmlns:p14="http://schemas.microsoft.com/office/powerpoint/2010/main" val="309615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B4365-753E-4DA1-BBC6-173CA48A07A3}"/>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635B474A-37BD-42B9-917E-EB44889E0A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8D8D0A5-ACDA-4ADF-9CD8-96FAC1BEEAD2}"/>
              </a:ext>
            </a:extLst>
          </p:cNvPr>
          <p:cNvSpPr>
            <a:spLocks noGrp="1"/>
          </p:cNvSpPr>
          <p:nvPr>
            <p:ph type="dt" sz="half" idx="10"/>
          </p:nvPr>
        </p:nvSpPr>
        <p:spPr/>
        <p:txBody>
          <a:bodyPr/>
          <a:lstStyle/>
          <a:p>
            <a:fld id="{4A84E5F9-60C4-4011-BF56-3162AF039540}" type="datetimeFigureOut">
              <a:rPr lang="en-ZA" smtClean="0"/>
              <a:t>2021/07/14</a:t>
            </a:fld>
            <a:endParaRPr lang="en-ZA"/>
          </a:p>
        </p:txBody>
      </p:sp>
      <p:sp>
        <p:nvSpPr>
          <p:cNvPr id="5" name="Footer Placeholder 4">
            <a:extLst>
              <a:ext uri="{FF2B5EF4-FFF2-40B4-BE49-F238E27FC236}">
                <a16:creationId xmlns:a16="http://schemas.microsoft.com/office/drawing/2014/main" id="{8F4E5227-2349-4D33-88CF-806F4D6A552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713E3E3-B19F-48BA-BAE0-CD9B2D233471}"/>
              </a:ext>
            </a:extLst>
          </p:cNvPr>
          <p:cNvSpPr>
            <a:spLocks noGrp="1"/>
          </p:cNvSpPr>
          <p:nvPr>
            <p:ph type="sldNum" sz="quarter" idx="12"/>
          </p:nvPr>
        </p:nvSpPr>
        <p:spPr/>
        <p:txBody>
          <a:bodyPr/>
          <a:lstStyle/>
          <a:p>
            <a:fld id="{C9B109C8-451C-48B7-B61C-00965DA80DF4}" type="slidenum">
              <a:rPr lang="en-ZA" smtClean="0"/>
              <a:t>‹#›</a:t>
            </a:fld>
            <a:endParaRPr lang="en-ZA"/>
          </a:p>
        </p:txBody>
      </p:sp>
    </p:spTree>
    <p:extLst>
      <p:ext uri="{BB962C8B-B14F-4D97-AF65-F5344CB8AC3E}">
        <p14:creationId xmlns:p14="http://schemas.microsoft.com/office/powerpoint/2010/main" val="192559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145E3A-73E8-46EB-951B-609C4E12AFE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7BDB7AE8-9701-44AC-9197-4953C27362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896101B-01FC-4010-8EEB-F6FC1191588D}"/>
              </a:ext>
            </a:extLst>
          </p:cNvPr>
          <p:cNvSpPr>
            <a:spLocks noGrp="1"/>
          </p:cNvSpPr>
          <p:nvPr>
            <p:ph type="dt" sz="half" idx="10"/>
          </p:nvPr>
        </p:nvSpPr>
        <p:spPr/>
        <p:txBody>
          <a:bodyPr/>
          <a:lstStyle/>
          <a:p>
            <a:fld id="{4A84E5F9-60C4-4011-BF56-3162AF039540}" type="datetimeFigureOut">
              <a:rPr lang="en-ZA" smtClean="0"/>
              <a:t>2021/07/14</a:t>
            </a:fld>
            <a:endParaRPr lang="en-ZA"/>
          </a:p>
        </p:txBody>
      </p:sp>
      <p:sp>
        <p:nvSpPr>
          <p:cNvPr id="5" name="Footer Placeholder 4">
            <a:extLst>
              <a:ext uri="{FF2B5EF4-FFF2-40B4-BE49-F238E27FC236}">
                <a16:creationId xmlns:a16="http://schemas.microsoft.com/office/drawing/2014/main" id="{D47BE0CD-F9A2-4E1E-AB67-987E1A62F09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E367B26-24C5-4D29-8958-7F35D02574BB}"/>
              </a:ext>
            </a:extLst>
          </p:cNvPr>
          <p:cNvSpPr>
            <a:spLocks noGrp="1"/>
          </p:cNvSpPr>
          <p:nvPr>
            <p:ph type="sldNum" sz="quarter" idx="12"/>
          </p:nvPr>
        </p:nvSpPr>
        <p:spPr/>
        <p:txBody>
          <a:bodyPr/>
          <a:lstStyle/>
          <a:p>
            <a:fld id="{C9B109C8-451C-48B7-B61C-00965DA80DF4}" type="slidenum">
              <a:rPr lang="en-ZA" smtClean="0"/>
              <a:t>‹#›</a:t>
            </a:fld>
            <a:endParaRPr lang="en-ZA"/>
          </a:p>
        </p:txBody>
      </p:sp>
    </p:spTree>
    <p:extLst>
      <p:ext uri="{BB962C8B-B14F-4D97-AF65-F5344CB8AC3E}">
        <p14:creationId xmlns:p14="http://schemas.microsoft.com/office/powerpoint/2010/main" val="34128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F44DB-732C-4D22-AA96-B08924217748}"/>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4EF52058-F488-4FEF-A7B8-6020A702E0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56F0A99-03F7-4B09-87FE-74B68AE89B58}"/>
              </a:ext>
            </a:extLst>
          </p:cNvPr>
          <p:cNvSpPr>
            <a:spLocks noGrp="1"/>
          </p:cNvSpPr>
          <p:nvPr>
            <p:ph type="dt" sz="half" idx="10"/>
          </p:nvPr>
        </p:nvSpPr>
        <p:spPr/>
        <p:txBody>
          <a:bodyPr/>
          <a:lstStyle/>
          <a:p>
            <a:fld id="{4A84E5F9-60C4-4011-BF56-3162AF039540}" type="datetimeFigureOut">
              <a:rPr lang="en-ZA" smtClean="0"/>
              <a:t>2021/07/14</a:t>
            </a:fld>
            <a:endParaRPr lang="en-ZA"/>
          </a:p>
        </p:txBody>
      </p:sp>
      <p:sp>
        <p:nvSpPr>
          <p:cNvPr id="5" name="Footer Placeholder 4">
            <a:extLst>
              <a:ext uri="{FF2B5EF4-FFF2-40B4-BE49-F238E27FC236}">
                <a16:creationId xmlns:a16="http://schemas.microsoft.com/office/drawing/2014/main" id="{11F8AB17-9907-4526-B564-C224159D90E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CD9F1F1-F329-45FF-A570-66F04D4A4E5A}"/>
              </a:ext>
            </a:extLst>
          </p:cNvPr>
          <p:cNvSpPr>
            <a:spLocks noGrp="1"/>
          </p:cNvSpPr>
          <p:nvPr>
            <p:ph type="sldNum" sz="quarter" idx="12"/>
          </p:nvPr>
        </p:nvSpPr>
        <p:spPr/>
        <p:txBody>
          <a:bodyPr/>
          <a:lstStyle/>
          <a:p>
            <a:fld id="{C9B109C8-451C-48B7-B61C-00965DA80DF4}" type="slidenum">
              <a:rPr lang="en-ZA" smtClean="0"/>
              <a:t>‹#›</a:t>
            </a:fld>
            <a:endParaRPr lang="en-ZA"/>
          </a:p>
        </p:txBody>
      </p:sp>
    </p:spTree>
    <p:extLst>
      <p:ext uri="{BB962C8B-B14F-4D97-AF65-F5344CB8AC3E}">
        <p14:creationId xmlns:p14="http://schemas.microsoft.com/office/powerpoint/2010/main" val="1753693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B6546-9365-4C6B-82FF-9FB9AAA271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DB5175F0-A44B-413D-9364-E949D4D572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5C7D5B-3212-4931-866B-8609018EF64A}"/>
              </a:ext>
            </a:extLst>
          </p:cNvPr>
          <p:cNvSpPr>
            <a:spLocks noGrp="1"/>
          </p:cNvSpPr>
          <p:nvPr>
            <p:ph type="dt" sz="half" idx="10"/>
          </p:nvPr>
        </p:nvSpPr>
        <p:spPr/>
        <p:txBody>
          <a:bodyPr/>
          <a:lstStyle/>
          <a:p>
            <a:fld id="{4A84E5F9-60C4-4011-BF56-3162AF039540}" type="datetimeFigureOut">
              <a:rPr lang="en-ZA" smtClean="0"/>
              <a:t>2021/07/14</a:t>
            </a:fld>
            <a:endParaRPr lang="en-ZA"/>
          </a:p>
        </p:txBody>
      </p:sp>
      <p:sp>
        <p:nvSpPr>
          <p:cNvPr id="5" name="Footer Placeholder 4">
            <a:extLst>
              <a:ext uri="{FF2B5EF4-FFF2-40B4-BE49-F238E27FC236}">
                <a16:creationId xmlns:a16="http://schemas.microsoft.com/office/drawing/2014/main" id="{454375B7-E1DA-4EA3-97E2-947724515F6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68CCEF6-5238-45A5-8ADA-38B28D4B787B}"/>
              </a:ext>
            </a:extLst>
          </p:cNvPr>
          <p:cNvSpPr>
            <a:spLocks noGrp="1"/>
          </p:cNvSpPr>
          <p:nvPr>
            <p:ph type="sldNum" sz="quarter" idx="12"/>
          </p:nvPr>
        </p:nvSpPr>
        <p:spPr/>
        <p:txBody>
          <a:bodyPr/>
          <a:lstStyle/>
          <a:p>
            <a:fld id="{C9B109C8-451C-48B7-B61C-00965DA80DF4}" type="slidenum">
              <a:rPr lang="en-ZA" smtClean="0"/>
              <a:t>‹#›</a:t>
            </a:fld>
            <a:endParaRPr lang="en-ZA"/>
          </a:p>
        </p:txBody>
      </p:sp>
    </p:spTree>
    <p:extLst>
      <p:ext uri="{BB962C8B-B14F-4D97-AF65-F5344CB8AC3E}">
        <p14:creationId xmlns:p14="http://schemas.microsoft.com/office/powerpoint/2010/main" val="426918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91658-68B8-4651-9236-D656D920A856}"/>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4985A2C3-7BCC-4E1F-88DF-6F62752B79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F5479A26-6292-4FB1-8EB8-F2F8E275F6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3ACDC4DD-D865-4C93-A511-C9B50C73A54F}"/>
              </a:ext>
            </a:extLst>
          </p:cNvPr>
          <p:cNvSpPr>
            <a:spLocks noGrp="1"/>
          </p:cNvSpPr>
          <p:nvPr>
            <p:ph type="dt" sz="half" idx="10"/>
          </p:nvPr>
        </p:nvSpPr>
        <p:spPr/>
        <p:txBody>
          <a:bodyPr/>
          <a:lstStyle/>
          <a:p>
            <a:fld id="{4A84E5F9-60C4-4011-BF56-3162AF039540}" type="datetimeFigureOut">
              <a:rPr lang="en-ZA" smtClean="0"/>
              <a:t>2021/07/14</a:t>
            </a:fld>
            <a:endParaRPr lang="en-ZA"/>
          </a:p>
        </p:txBody>
      </p:sp>
      <p:sp>
        <p:nvSpPr>
          <p:cNvPr id="6" name="Footer Placeholder 5">
            <a:extLst>
              <a:ext uri="{FF2B5EF4-FFF2-40B4-BE49-F238E27FC236}">
                <a16:creationId xmlns:a16="http://schemas.microsoft.com/office/drawing/2014/main" id="{729B0CFA-5EC3-4AA5-9B13-14227492BCFD}"/>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C3AA5961-B401-4BC6-938E-770983BEE5F5}"/>
              </a:ext>
            </a:extLst>
          </p:cNvPr>
          <p:cNvSpPr>
            <a:spLocks noGrp="1"/>
          </p:cNvSpPr>
          <p:nvPr>
            <p:ph type="sldNum" sz="quarter" idx="12"/>
          </p:nvPr>
        </p:nvSpPr>
        <p:spPr/>
        <p:txBody>
          <a:bodyPr/>
          <a:lstStyle/>
          <a:p>
            <a:fld id="{C9B109C8-451C-48B7-B61C-00965DA80DF4}" type="slidenum">
              <a:rPr lang="en-ZA" smtClean="0"/>
              <a:t>‹#›</a:t>
            </a:fld>
            <a:endParaRPr lang="en-ZA"/>
          </a:p>
        </p:txBody>
      </p:sp>
    </p:spTree>
    <p:extLst>
      <p:ext uri="{BB962C8B-B14F-4D97-AF65-F5344CB8AC3E}">
        <p14:creationId xmlns:p14="http://schemas.microsoft.com/office/powerpoint/2010/main" val="395213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304A1-1208-45AC-8AD4-A0940B1C7C59}"/>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481D3D9C-D20C-4BF1-8BBB-A43B132439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8DCA2D-4F08-433F-8170-5CB1EB5F91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819B0C64-495E-4881-80E5-E31B7B662B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0A4CD6-6423-46DA-BF02-81D9C1DD30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1293EDB-0B3B-41C0-A44E-4FBFCD0B1040}"/>
              </a:ext>
            </a:extLst>
          </p:cNvPr>
          <p:cNvSpPr>
            <a:spLocks noGrp="1"/>
          </p:cNvSpPr>
          <p:nvPr>
            <p:ph type="dt" sz="half" idx="10"/>
          </p:nvPr>
        </p:nvSpPr>
        <p:spPr/>
        <p:txBody>
          <a:bodyPr/>
          <a:lstStyle/>
          <a:p>
            <a:fld id="{4A84E5F9-60C4-4011-BF56-3162AF039540}" type="datetimeFigureOut">
              <a:rPr lang="en-ZA" smtClean="0"/>
              <a:t>2021/07/14</a:t>
            </a:fld>
            <a:endParaRPr lang="en-ZA"/>
          </a:p>
        </p:txBody>
      </p:sp>
      <p:sp>
        <p:nvSpPr>
          <p:cNvPr id="8" name="Footer Placeholder 7">
            <a:extLst>
              <a:ext uri="{FF2B5EF4-FFF2-40B4-BE49-F238E27FC236}">
                <a16:creationId xmlns:a16="http://schemas.microsoft.com/office/drawing/2014/main" id="{C94C61AA-DEC8-4BC3-A250-3EC8469803CB}"/>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7061FCD2-9443-4AAD-8B8A-4AFA776635C0}"/>
              </a:ext>
            </a:extLst>
          </p:cNvPr>
          <p:cNvSpPr>
            <a:spLocks noGrp="1"/>
          </p:cNvSpPr>
          <p:nvPr>
            <p:ph type="sldNum" sz="quarter" idx="12"/>
          </p:nvPr>
        </p:nvSpPr>
        <p:spPr/>
        <p:txBody>
          <a:bodyPr/>
          <a:lstStyle/>
          <a:p>
            <a:fld id="{C9B109C8-451C-48B7-B61C-00965DA80DF4}" type="slidenum">
              <a:rPr lang="en-ZA" smtClean="0"/>
              <a:t>‹#›</a:t>
            </a:fld>
            <a:endParaRPr lang="en-ZA"/>
          </a:p>
        </p:txBody>
      </p:sp>
    </p:spTree>
    <p:extLst>
      <p:ext uri="{BB962C8B-B14F-4D97-AF65-F5344CB8AC3E}">
        <p14:creationId xmlns:p14="http://schemas.microsoft.com/office/powerpoint/2010/main" val="3822092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59DB7-3E4E-4739-A87D-161CD858B07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3C832D00-7017-4609-B1A1-A99A560C8496}"/>
              </a:ext>
            </a:extLst>
          </p:cNvPr>
          <p:cNvSpPr>
            <a:spLocks noGrp="1"/>
          </p:cNvSpPr>
          <p:nvPr>
            <p:ph type="dt" sz="half" idx="10"/>
          </p:nvPr>
        </p:nvSpPr>
        <p:spPr/>
        <p:txBody>
          <a:bodyPr/>
          <a:lstStyle/>
          <a:p>
            <a:fld id="{4A84E5F9-60C4-4011-BF56-3162AF039540}" type="datetimeFigureOut">
              <a:rPr lang="en-ZA" smtClean="0"/>
              <a:t>2021/07/14</a:t>
            </a:fld>
            <a:endParaRPr lang="en-ZA"/>
          </a:p>
        </p:txBody>
      </p:sp>
      <p:sp>
        <p:nvSpPr>
          <p:cNvPr id="4" name="Footer Placeholder 3">
            <a:extLst>
              <a:ext uri="{FF2B5EF4-FFF2-40B4-BE49-F238E27FC236}">
                <a16:creationId xmlns:a16="http://schemas.microsoft.com/office/drawing/2014/main" id="{0FE88F06-DEB7-4C54-ABD4-0F13A84C82AE}"/>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46872BF6-85F7-4020-A92D-4B3BE7BB3FCA}"/>
              </a:ext>
            </a:extLst>
          </p:cNvPr>
          <p:cNvSpPr>
            <a:spLocks noGrp="1"/>
          </p:cNvSpPr>
          <p:nvPr>
            <p:ph type="sldNum" sz="quarter" idx="12"/>
          </p:nvPr>
        </p:nvSpPr>
        <p:spPr/>
        <p:txBody>
          <a:bodyPr/>
          <a:lstStyle/>
          <a:p>
            <a:fld id="{C9B109C8-451C-48B7-B61C-00965DA80DF4}" type="slidenum">
              <a:rPr lang="en-ZA" smtClean="0"/>
              <a:t>‹#›</a:t>
            </a:fld>
            <a:endParaRPr lang="en-ZA"/>
          </a:p>
        </p:txBody>
      </p:sp>
    </p:spTree>
    <p:extLst>
      <p:ext uri="{BB962C8B-B14F-4D97-AF65-F5344CB8AC3E}">
        <p14:creationId xmlns:p14="http://schemas.microsoft.com/office/powerpoint/2010/main" val="1254927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637410-B91B-4A74-BFE9-AAB9331069B8}"/>
              </a:ext>
            </a:extLst>
          </p:cNvPr>
          <p:cNvSpPr>
            <a:spLocks noGrp="1"/>
          </p:cNvSpPr>
          <p:nvPr>
            <p:ph type="dt" sz="half" idx="10"/>
          </p:nvPr>
        </p:nvSpPr>
        <p:spPr/>
        <p:txBody>
          <a:bodyPr/>
          <a:lstStyle/>
          <a:p>
            <a:fld id="{4A84E5F9-60C4-4011-BF56-3162AF039540}" type="datetimeFigureOut">
              <a:rPr lang="en-ZA" smtClean="0"/>
              <a:t>2021/07/14</a:t>
            </a:fld>
            <a:endParaRPr lang="en-ZA"/>
          </a:p>
        </p:txBody>
      </p:sp>
      <p:sp>
        <p:nvSpPr>
          <p:cNvPr id="3" name="Footer Placeholder 2">
            <a:extLst>
              <a:ext uri="{FF2B5EF4-FFF2-40B4-BE49-F238E27FC236}">
                <a16:creationId xmlns:a16="http://schemas.microsoft.com/office/drawing/2014/main" id="{4E7B54C6-D1DD-45B4-8DEC-8A075B10B3F9}"/>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F986E8C1-F642-4872-B9B8-53D38B5FE5B5}"/>
              </a:ext>
            </a:extLst>
          </p:cNvPr>
          <p:cNvSpPr>
            <a:spLocks noGrp="1"/>
          </p:cNvSpPr>
          <p:nvPr>
            <p:ph type="sldNum" sz="quarter" idx="12"/>
          </p:nvPr>
        </p:nvSpPr>
        <p:spPr/>
        <p:txBody>
          <a:bodyPr/>
          <a:lstStyle/>
          <a:p>
            <a:fld id="{C9B109C8-451C-48B7-B61C-00965DA80DF4}" type="slidenum">
              <a:rPr lang="en-ZA" smtClean="0"/>
              <a:t>‹#›</a:t>
            </a:fld>
            <a:endParaRPr lang="en-ZA"/>
          </a:p>
        </p:txBody>
      </p:sp>
    </p:spTree>
    <p:extLst>
      <p:ext uri="{BB962C8B-B14F-4D97-AF65-F5344CB8AC3E}">
        <p14:creationId xmlns:p14="http://schemas.microsoft.com/office/powerpoint/2010/main" val="873749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C9971-CCD2-4DA0-BD33-B15114706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197E04F2-70C9-459E-8728-61181DC256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34DD5FA8-C0EC-47DA-A640-24CEF2A21B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DFABE2-D4BA-4401-B248-76E06E885E3F}"/>
              </a:ext>
            </a:extLst>
          </p:cNvPr>
          <p:cNvSpPr>
            <a:spLocks noGrp="1"/>
          </p:cNvSpPr>
          <p:nvPr>
            <p:ph type="dt" sz="half" idx="10"/>
          </p:nvPr>
        </p:nvSpPr>
        <p:spPr/>
        <p:txBody>
          <a:bodyPr/>
          <a:lstStyle/>
          <a:p>
            <a:fld id="{4A84E5F9-60C4-4011-BF56-3162AF039540}" type="datetimeFigureOut">
              <a:rPr lang="en-ZA" smtClean="0"/>
              <a:t>2021/07/14</a:t>
            </a:fld>
            <a:endParaRPr lang="en-ZA"/>
          </a:p>
        </p:txBody>
      </p:sp>
      <p:sp>
        <p:nvSpPr>
          <p:cNvPr id="6" name="Footer Placeholder 5">
            <a:extLst>
              <a:ext uri="{FF2B5EF4-FFF2-40B4-BE49-F238E27FC236}">
                <a16:creationId xmlns:a16="http://schemas.microsoft.com/office/drawing/2014/main" id="{D573FC16-DF54-4CFA-8C42-5E6E68F6053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EE0C59E9-E254-4857-B33F-34541CCB1160}"/>
              </a:ext>
            </a:extLst>
          </p:cNvPr>
          <p:cNvSpPr>
            <a:spLocks noGrp="1"/>
          </p:cNvSpPr>
          <p:nvPr>
            <p:ph type="sldNum" sz="quarter" idx="12"/>
          </p:nvPr>
        </p:nvSpPr>
        <p:spPr/>
        <p:txBody>
          <a:bodyPr/>
          <a:lstStyle/>
          <a:p>
            <a:fld id="{C9B109C8-451C-48B7-B61C-00965DA80DF4}" type="slidenum">
              <a:rPr lang="en-ZA" smtClean="0"/>
              <a:t>‹#›</a:t>
            </a:fld>
            <a:endParaRPr lang="en-ZA"/>
          </a:p>
        </p:txBody>
      </p:sp>
    </p:spTree>
    <p:extLst>
      <p:ext uri="{BB962C8B-B14F-4D97-AF65-F5344CB8AC3E}">
        <p14:creationId xmlns:p14="http://schemas.microsoft.com/office/powerpoint/2010/main" val="3996743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8053F-4AEB-42E4-891D-BCE12D738E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17A3D999-1D5F-4CD6-B8B3-9AA5A83F00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8037481F-DEF7-46BE-BD53-C3A5F39027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B87C3C-B4B7-4214-987F-05466D4C25FF}"/>
              </a:ext>
            </a:extLst>
          </p:cNvPr>
          <p:cNvSpPr>
            <a:spLocks noGrp="1"/>
          </p:cNvSpPr>
          <p:nvPr>
            <p:ph type="dt" sz="half" idx="10"/>
          </p:nvPr>
        </p:nvSpPr>
        <p:spPr/>
        <p:txBody>
          <a:bodyPr/>
          <a:lstStyle/>
          <a:p>
            <a:fld id="{4A84E5F9-60C4-4011-BF56-3162AF039540}" type="datetimeFigureOut">
              <a:rPr lang="en-ZA" smtClean="0"/>
              <a:t>2021/07/14</a:t>
            </a:fld>
            <a:endParaRPr lang="en-ZA"/>
          </a:p>
        </p:txBody>
      </p:sp>
      <p:sp>
        <p:nvSpPr>
          <p:cNvPr id="6" name="Footer Placeholder 5">
            <a:extLst>
              <a:ext uri="{FF2B5EF4-FFF2-40B4-BE49-F238E27FC236}">
                <a16:creationId xmlns:a16="http://schemas.microsoft.com/office/drawing/2014/main" id="{044D0835-EBCF-4960-981B-CD3084B8987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6681CDA8-AD8A-47E6-A23C-9E795AC9AFE9}"/>
              </a:ext>
            </a:extLst>
          </p:cNvPr>
          <p:cNvSpPr>
            <a:spLocks noGrp="1"/>
          </p:cNvSpPr>
          <p:nvPr>
            <p:ph type="sldNum" sz="quarter" idx="12"/>
          </p:nvPr>
        </p:nvSpPr>
        <p:spPr/>
        <p:txBody>
          <a:bodyPr/>
          <a:lstStyle/>
          <a:p>
            <a:fld id="{C9B109C8-451C-48B7-B61C-00965DA80DF4}" type="slidenum">
              <a:rPr lang="en-ZA" smtClean="0"/>
              <a:t>‹#›</a:t>
            </a:fld>
            <a:endParaRPr lang="en-ZA"/>
          </a:p>
        </p:txBody>
      </p:sp>
    </p:spTree>
    <p:extLst>
      <p:ext uri="{BB962C8B-B14F-4D97-AF65-F5344CB8AC3E}">
        <p14:creationId xmlns:p14="http://schemas.microsoft.com/office/powerpoint/2010/main" val="1417625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3A7303-E33F-4BB5-85D6-BB2CCD6E74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69104DF-2DFE-4D11-B600-0ACF1565AB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DCDE3BA-CAFE-48E0-A2A4-87DF6244CE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4E5F9-60C4-4011-BF56-3162AF039540}" type="datetimeFigureOut">
              <a:rPr lang="en-ZA" smtClean="0"/>
              <a:t>2021/07/14</a:t>
            </a:fld>
            <a:endParaRPr lang="en-ZA"/>
          </a:p>
        </p:txBody>
      </p:sp>
      <p:sp>
        <p:nvSpPr>
          <p:cNvPr id="5" name="Footer Placeholder 4">
            <a:extLst>
              <a:ext uri="{FF2B5EF4-FFF2-40B4-BE49-F238E27FC236}">
                <a16:creationId xmlns:a16="http://schemas.microsoft.com/office/drawing/2014/main" id="{87EF8C52-6E66-4BCE-9E58-45B4041437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45068A3C-6E56-49C7-A4F9-22DCB03EA4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109C8-451C-48B7-B61C-00965DA80DF4}" type="slidenum">
              <a:rPr lang="en-ZA" smtClean="0"/>
              <a:t>‹#›</a:t>
            </a:fld>
            <a:endParaRPr lang="en-ZA"/>
          </a:p>
        </p:txBody>
      </p:sp>
    </p:spTree>
    <p:extLst>
      <p:ext uri="{BB962C8B-B14F-4D97-AF65-F5344CB8AC3E}">
        <p14:creationId xmlns:p14="http://schemas.microsoft.com/office/powerpoint/2010/main" val="294806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nstrauss@sansa.org.z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E8ED6-28FA-4049-9299-5F1553A05E5A}"/>
              </a:ext>
            </a:extLst>
          </p:cNvPr>
          <p:cNvSpPr>
            <a:spLocks noGrp="1"/>
          </p:cNvSpPr>
          <p:nvPr>
            <p:ph type="ctrTitle"/>
          </p:nvPr>
        </p:nvSpPr>
        <p:spPr>
          <a:xfrm>
            <a:off x="2704384" y="3128461"/>
            <a:ext cx="7678723" cy="582813"/>
          </a:xfrm>
        </p:spPr>
        <p:txBody>
          <a:bodyPr>
            <a:normAutofit fontScale="90000"/>
          </a:bodyPr>
          <a:lstStyle/>
          <a:p>
            <a:r>
              <a:rPr lang="en-US" sz="2000" b="1" dirty="0">
                <a:latin typeface="Century Gothic" panose="020B0502020202020204" pitchFamily="34" charset="0"/>
              </a:rPr>
              <a:t>Tender No SS/021/05/2021</a:t>
            </a:r>
            <a:br>
              <a:rPr lang="en-US" sz="2000" dirty="0">
                <a:latin typeface="Century Gothic" panose="020B0502020202020204" pitchFamily="34" charset="0"/>
              </a:rPr>
            </a:br>
            <a:br>
              <a:rPr lang="en-US" sz="2000" dirty="0">
                <a:latin typeface="Century Gothic" panose="020B0502020202020204" pitchFamily="34" charset="0"/>
              </a:rPr>
            </a:br>
            <a:r>
              <a:rPr lang="en-US" sz="2700" b="1" dirty="0">
                <a:latin typeface="Century Gothic" panose="020B0502020202020204" pitchFamily="34" charset="0"/>
              </a:rPr>
              <a:t>Science Centre Exhibit Development and Maintenance Panel</a:t>
            </a:r>
            <a:endParaRPr lang="en-ZA" sz="2000" b="1" dirty="0">
              <a:latin typeface="Century Gothic" panose="020B0502020202020204" pitchFamily="34" charset="0"/>
            </a:endParaRPr>
          </a:p>
        </p:txBody>
      </p:sp>
      <p:pic>
        <p:nvPicPr>
          <p:cNvPr id="1026" name="Picture 2">
            <a:extLst>
              <a:ext uri="{FF2B5EF4-FFF2-40B4-BE49-F238E27FC236}">
                <a16:creationId xmlns:a16="http://schemas.microsoft.com/office/drawing/2014/main" id="{F40CD76D-6E0F-4A76-94B3-A6C7E46E8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804"/>
            <a:ext cx="12192000" cy="140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A3675693-E80A-4633-9D41-AB594B4ECF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31" t="29540" r="68"/>
          <a:stretch/>
        </p:blipFill>
        <p:spPr bwMode="auto">
          <a:xfrm>
            <a:off x="290818" y="100667"/>
            <a:ext cx="2466364" cy="114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7C94D750-31DA-4DB9-97F5-63E96BB64F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2380" y="922708"/>
            <a:ext cx="2065047" cy="206504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7" name="Picture 3">
            <a:extLst>
              <a:ext uri="{FF2B5EF4-FFF2-40B4-BE49-F238E27FC236}">
                <a16:creationId xmlns:a16="http://schemas.microsoft.com/office/drawing/2014/main" id="{A77FD858-3EAA-41BF-9CF6-E0637455B01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95427" y="256934"/>
            <a:ext cx="1978242" cy="197824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8" name="Picture 4">
            <a:extLst>
              <a:ext uri="{FF2B5EF4-FFF2-40B4-BE49-F238E27FC236}">
                <a16:creationId xmlns:a16="http://schemas.microsoft.com/office/drawing/2014/main" id="{7185845A-4003-4F3C-963D-127426694A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6398" y="741841"/>
            <a:ext cx="2052228" cy="205222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9" name="Picture 5">
            <a:extLst>
              <a:ext uri="{FF2B5EF4-FFF2-40B4-BE49-F238E27FC236}">
                <a16:creationId xmlns:a16="http://schemas.microsoft.com/office/drawing/2014/main" id="{EEECAC53-E1CC-48B9-9D41-BE4347F744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3877" y="3727448"/>
            <a:ext cx="2089230" cy="20892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0" name="Picture 8">
            <a:extLst>
              <a:ext uri="{FF2B5EF4-FFF2-40B4-BE49-F238E27FC236}">
                <a16:creationId xmlns:a16="http://schemas.microsoft.com/office/drawing/2014/main" id="{279D0A2C-B829-414C-8612-4FE4D5CC12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09547" y="4531993"/>
            <a:ext cx="2072159" cy="207215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1" name="Picture 7">
            <a:extLst>
              <a:ext uri="{FF2B5EF4-FFF2-40B4-BE49-F238E27FC236}">
                <a16:creationId xmlns:a16="http://schemas.microsoft.com/office/drawing/2014/main" id="{5E70060D-25ED-4656-8197-0445875861AF}"/>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2402380" y="3849433"/>
            <a:ext cx="2185234" cy="21852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12730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91E0AD-1614-4973-82BC-7B7E505E8DC9}"/>
              </a:ext>
            </a:extLst>
          </p:cNvPr>
          <p:cNvSpPr>
            <a:spLocks noGrp="1"/>
          </p:cNvSpPr>
          <p:nvPr>
            <p:ph type="title"/>
          </p:nvPr>
        </p:nvSpPr>
        <p:spPr>
          <a:xfrm>
            <a:off x="997591" y="807480"/>
            <a:ext cx="10515600" cy="1325563"/>
          </a:xfrm>
        </p:spPr>
        <p:txBody>
          <a:bodyPr>
            <a:noAutofit/>
          </a:bodyPr>
          <a:lstStyle/>
          <a:p>
            <a:pPr algn="ctr"/>
            <a:r>
              <a:rPr lang="en-US" sz="1800" b="1" dirty="0">
                <a:latin typeface="Century Gothic" panose="020B0502020202020204" pitchFamily="34" charset="0"/>
              </a:rPr>
              <a:t>Tender No SS/021/05/2021</a:t>
            </a:r>
            <a:br>
              <a:rPr lang="en-US" sz="1800" dirty="0">
                <a:latin typeface="Century Gothic" panose="020B0502020202020204" pitchFamily="34" charset="0"/>
              </a:rPr>
            </a:br>
            <a:br>
              <a:rPr lang="en-US" sz="1800" dirty="0">
                <a:latin typeface="Century Gothic" panose="020B0502020202020204" pitchFamily="34" charset="0"/>
              </a:rPr>
            </a:br>
            <a:r>
              <a:rPr lang="en-US" sz="2400" b="1" dirty="0">
                <a:latin typeface="Century Gothic" panose="020B0502020202020204" pitchFamily="34" charset="0"/>
              </a:rPr>
              <a:t>Science Centre Exhibit Development and Maintenance Panel</a:t>
            </a:r>
            <a:br>
              <a:rPr lang="en-US" sz="2400" b="1" dirty="0">
                <a:latin typeface="Century Gothic" panose="020B0502020202020204" pitchFamily="34" charset="0"/>
              </a:rPr>
            </a:br>
            <a:br>
              <a:rPr lang="en-US" sz="2400" b="1" dirty="0">
                <a:latin typeface="Century Gothic" panose="020B0502020202020204" pitchFamily="34" charset="0"/>
              </a:rPr>
            </a:br>
            <a:br>
              <a:rPr lang="en-ZA" sz="2400" b="0" i="0" u="none" strike="noStrike" baseline="0" dirty="0">
                <a:solidFill>
                  <a:srgbClr val="000000"/>
                </a:solidFill>
                <a:latin typeface="Arial" panose="020B0604020202020204" pitchFamily="34" charset="0"/>
              </a:rPr>
            </a:br>
            <a:endParaRPr lang="en-ZA" sz="2400" dirty="0"/>
          </a:p>
        </p:txBody>
      </p:sp>
      <p:pic>
        <p:nvPicPr>
          <p:cNvPr id="5" name="Picture 2">
            <a:extLst>
              <a:ext uri="{FF2B5EF4-FFF2-40B4-BE49-F238E27FC236}">
                <a16:creationId xmlns:a16="http://schemas.microsoft.com/office/drawing/2014/main" id="{D965D22F-CCA6-4ACC-9541-0F0E67AB0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96689"/>
            <a:ext cx="12192000" cy="366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CFF496E2-D2D8-46D7-8164-39ECFA75C2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31" t="29540" r="68"/>
          <a:stretch/>
        </p:blipFill>
        <p:spPr bwMode="auto">
          <a:xfrm>
            <a:off x="0" y="0"/>
            <a:ext cx="2366386" cy="109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C7333FD-C371-4446-812A-7B843EAB45CF}"/>
              </a:ext>
            </a:extLst>
          </p:cNvPr>
          <p:cNvSpPr txBox="1"/>
          <p:nvPr/>
        </p:nvSpPr>
        <p:spPr>
          <a:xfrm>
            <a:off x="3254929" y="2233653"/>
            <a:ext cx="4382724" cy="1384995"/>
          </a:xfrm>
          <a:prstGeom prst="rect">
            <a:avLst/>
          </a:prstGeom>
          <a:noFill/>
        </p:spPr>
        <p:txBody>
          <a:bodyPr wrap="square">
            <a:spAutoFit/>
          </a:bodyPr>
          <a:lstStyle/>
          <a:p>
            <a:pPr algn="ctr"/>
            <a:r>
              <a:rPr lang="en-US" sz="2800" dirty="0">
                <a:latin typeface="Century Gothic" panose="020B0502020202020204" pitchFamily="34" charset="0"/>
              </a:rPr>
              <a:t>Nicole Strauss</a:t>
            </a:r>
          </a:p>
          <a:p>
            <a:pPr algn="ctr"/>
            <a:r>
              <a:rPr lang="en-US" sz="2800" dirty="0">
                <a:latin typeface="Century Gothic" panose="020B0502020202020204" pitchFamily="34" charset="0"/>
                <a:hlinkClick r:id="rId4"/>
              </a:rPr>
              <a:t>nstrauss@sansa.org.za</a:t>
            </a:r>
            <a:endParaRPr lang="en-US" sz="2800" dirty="0">
              <a:latin typeface="Century Gothic" panose="020B0502020202020204" pitchFamily="34" charset="0"/>
            </a:endParaRPr>
          </a:p>
          <a:p>
            <a:pPr algn="ctr"/>
            <a:r>
              <a:rPr lang="en-US" sz="2800" dirty="0">
                <a:latin typeface="Century Gothic" panose="020B0502020202020204" pitchFamily="34" charset="0"/>
              </a:rPr>
              <a:t>028 285 0048</a:t>
            </a:r>
            <a:endParaRPr lang="en-ZA" sz="2800" dirty="0">
              <a:latin typeface="Century Gothic" panose="020B0502020202020204" pitchFamily="34" charset="0"/>
            </a:endParaRPr>
          </a:p>
        </p:txBody>
      </p:sp>
    </p:spTree>
    <p:extLst>
      <p:ext uri="{BB962C8B-B14F-4D97-AF65-F5344CB8AC3E}">
        <p14:creationId xmlns:p14="http://schemas.microsoft.com/office/powerpoint/2010/main" val="2124298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B0FF-3C57-47AC-8D20-1E435257E42A}"/>
              </a:ext>
            </a:extLst>
          </p:cNvPr>
          <p:cNvSpPr>
            <a:spLocks noGrp="1"/>
          </p:cNvSpPr>
          <p:nvPr>
            <p:ph type="title"/>
          </p:nvPr>
        </p:nvSpPr>
        <p:spPr>
          <a:xfrm>
            <a:off x="896923" y="377743"/>
            <a:ext cx="10515600" cy="1325563"/>
          </a:xfrm>
        </p:spPr>
        <p:txBody>
          <a:bodyPr>
            <a:noAutofit/>
          </a:bodyPr>
          <a:lstStyle/>
          <a:p>
            <a:pPr algn="ctr"/>
            <a:r>
              <a:rPr lang="en-US" sz="1800" b="1" dirty="0">
                <a:latin typeface="Century Gothic" panose="020B0502020202020204" pitchFamily="34" charset="0"/>
              </a:rPr>
              <a:t>Tender No SS/021/05/2021</a:t>
            </a:r>
            <a:br>
              <a:rPr lang="en-US" sz="1800" dirty="0">
                <a:latin typeface="Century Gothic" panose="020B0502020202020204" pitchFamily="34" charset="0"/>
              </a:rPr>
            </a:br>
            <a:br>
              <a:rPr lang="en-US" sz="1800" dirty="0">
                <a:latin typeface="Century Gothic" panose="020B0502020202020204" pitchFamily="34" charset="0"/>
              </a:rPr>
            </a:br>
            <a:r>
              <a:rPr lang="en-US" sz="2400" b="1" dirty="0">
                <a:latin typeface="Century Gothic" panose="020B0502020202020204" pitchFamily="34" charset="0"/>
              </a:rPr>
              <a:t>Science Centre Exhibit Development and Maintenance Panel</a:t>
            </a:r>
            <a:endParaRPr lang="en-ZA" sz="2400" dirty="0"/>
          </a:p>
        </p:txBody>
      </p:sp>
      <p:sp>
        <p:nvSpPr>
          <p:cNvPr id="3" name="Content Placeholder 2">
            <a:extLst>
              <a:ext uri="{FF2B5EF4-FFF2-40B4-BE49-F238E27FC236}">
                <a16:creationId xmlns:a16="http://schemas.microsoft.com/office/drawing/2014/main" id="{8309F5E0-3236-49DC-BE50-DFD73B75A669}"/>
              </a:ext>
            </a:extLst>
          </p:cNvPr>
          <p:cNvSpPr>
            <a:spLocks noGrp="1"/>
          </p:cNvSpPr>
          <p:nvPr>
            <p:ph idx="1"/>
          </p:nvPr>
        </p:nvSpPr>
        <p:spPr>
          <a:xfrm>
            <a:off x="838200" y="2010634"/>
            <a:ext cx="10515600" cy="2444371"/>
          </a:xfrm>
        </p:spPr>
        <p:txBody>
          <a:bodyPr>
            <a:normAutofit fontScale="85000" lnSpcReduction="20000"/>
          </a:bodyPr>
          <a:lstStyle/>
          <a:p>
            <a:r>
              <a:rPr lang="en-US" dirty="0">
                <a:latin typeface="Century Gothic" panose="020B0502020202020204" pitchFamily="34" charset="0"/>
              </a:rPr>
              <a:t>Eligibility Criteria – To bid organizations must provide:</a:t>
            </a:r>
          </a:p>
          <a:p>
            <a:endParaRPr lang="en-US" dirty="0">
              <a:latin typeface="Century Gothic" panose="020B0502020202020204" pitchFamily="34" charset="0"/>
            </a:endParaRPr>
          </a:p>
          <a:p>
            <a:pPr lvl="3"/>
            <a:r>
              <a:rPr lang="en-US" dirty="0">
                <a:latin typeface="Century Gothic" panose="020B0502020202020204" pitchFamily="34" charset="0"/>
              </a:rPr>
              <a:t> A fully completed and signed Bid Document</a:t>
            </a:r>
            <a:endParaRPr lang="en-ZA" dirty="0">
              <a:latin typeface="Century Gothic" panose="020B0502020202020204" pitchFamily="34" charset="0"/>
            </a:endParaRPr>
          </a:p>
          <a:p>
            <a:pPr lvl="3"/>
            <a:endParaRPr lang="en-ZA" dirty="0">
              <a:latin typeface="Century Gothic" panose="020B0502020202020204" pitchFamily="34" charset="0"/>
            </a:endParaRPr>
          </a:p>
          <a:p>
            <a:pPr lvl="3"/>
            <a:r>
              <a:rPr lang="en-ZA" dirty="0">
                <a:latin typeface="Century Gothic" panose="020B0502020202020204" pitchFamily="34" charset="0"/>
              </a:rPr>
              <a:t>A certified proof of company registrations.</a:t>
            </a:r>
          </a:p>
          <a:p>
            <a:pPr lvl="3"/>
            <a:endParaRPr lang="en-ZA" dirty="0">
              <a:latin typeface="Century Gothic" panose="020B0502020202020204" pitchFamily="34" charset="0"/>
            </a:endParaRPr>
          </a:p>
          <a:p>
            <a:pPr lvl="3"/>
            <a:r>
              <a:rPr lang="en-ZA" dirty="0">
                <a:latin typeface="Century Gothic" panose="020B0502020202020204" pitchFamily="34" charset="0"/>
              </a:rPr>
              <a:t>CSD Registration Summary with a tax compliant status</a:t>
            </a:r>
          </a:p>
          <a:p>
            <a:pPr lvl="3"/>
            <a:endParaRPr lang="en-ZA" dirty="0">
              <a:latin typeface="Century Gothic" panose="020B0502020202020204" pitchFamily="34" charset="0"/>
            </a:endParaRPr>
          </a:p>
          <a:p>
            <a:pPr lvl="1"/>
            <a:r>
              <a:rPr lang="en-ZA" sz="1800" b="1" i="1" dirty="0">
                <a:latin typeface="Century Gothic" panose="020B0502020202020204" pitchFamily="34" charset="0"/>
              </a:rPr>
              <a:t>Failure to comply with the above mandatory submission requirements will invalidate the bid. </a:t>
            </a:r>
          </a:p>
        </p:txBody>
      </p:sp>
      <p:pic>
        <p:nvPicPr>
          <p:cNvPr id="4" name="Picture 2">
            <a:extLst>
              <a:ext uri="{FF2B5EF4-FFF2-40B4-BE49-F238E27FC236}">
                <a16:creationId xmlns:a16="http://schemas.microsoft.com/office/drawing/2014/main" id="{B310C1E6-309F-4D5E-AB88-8106DBFFD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805"/>
            <a:ext cx="12192000" cy="140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4C64FBC3-1606-4F71-ABA7-183D1FF8B5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31" t="29540" r="68"/>
          <a:stretch/>
        </p:blipFill>
        <p:spPr bwMode="auto">
          <a:xfrm>
            <a:off x="0" y="-8145"/>
            <a:ext cx="2466364" cy="114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990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7BF2BB-6360-44A9-9174-07EC08A76521}"/>
              </a:ext>
            </a:extLst>
          </p:cNvPr>
          <p:cNvSpPr>
            <a:spLocks noGrp="1"/>
          </p:cNvSpPr>
          <p:nvPr>
            <p:ph type="title"/>
          </p:nvPr>
        </p:nvSpPr>
        <p:spPr>
          <a:xfrm>
            <a:off x="997591" y="807480"/>
            <a:ext cx="10515600" cy="1325563"/>
          </a:xfrm>
        </p:spPr>
        <p:txBody>
          <a:bodyPr>
            <a:noAutofit/>
          </a:bodyPr>
          <a:lstStyle/>
          <a:p>
            <a:pPr algn="ctr"/>
            <a:r>
              <a:rPr lang="en-US" sz="1800" b="1" dirty="0">
                <a:latin typeface="Century Gothic" panose="020B0502020202020204" pitchFamily="34" charset="0"/>
              </a:rPr>
              <a:t>Tender No SS/021/05/2021</a:t>
            </a:r>
            <a:br>
              <a:rPr lang="en-US" sz="1800" dirty="0">
                <a:latin typeface="Century Gothic" panose="020B0502020202020204" pitchFamily="34" charset="0"/>
              </a:rPr>
            </a:br>
            <a:br>
              <a:rPr lang="en-US" sz="1800" dirty="0">
                <a:latin typeface="Century Gothic" panose="020B0502020202020204" pitchFamily="34" charset="0"/>
              </a:rPr>
            </a:br>
            <a:r>
              <a:rPr lang="en-US" sz="2400" b="1" dirty="0">
                <a:latin typeface="Century Gothic" panose="020B0502020202020204" pitchFamily="34" charset="0"/>
              </a:rPr>
              <a:t>Science Centre Exhibit Development and Maintenance Panel</a:t>
            </a:r>
            <a:br>
              <a:rPr lang="en-US" sz="2400" b="1" dirty="0">
                <a:latin typeface="Century Gothic" panose="020B0502020202020204" pitchFamily="34" charset="0"/>
              </a:rPr>
            </a:br>
            <a:br>
              <a:rPr lang="en-US" sz="2400" b="1" dirty="0">
                <a:latin typeface="Century Gothic" panose="020B0502020202020204" pitchFamily="34" charset="0"/>
              </a:rPr>
            </a:br>
            <a:r>
              <a:rPr lang="en-ZA" sz="2000" b="1" i="0" u="none" strike="noStrike" baseline="0" dirty="0">
                <a:solidFill>
                  <a:srgbClr val="000000"/>
                </a:solidFill>
                <a:latin typeface="Century Gothic" panose="020B0502020202020204" pitchFamily="34" charset="0"/>
              </a:rPr>
              <a:t>SCOPE OF WORK </a:t>
            </a:r>
            <a:br>
              <a:rPr lang="en-ZA" sz="2400" b="0" i="0" u="none" strike="noStrike" baseline="0" dirty="0">
                <a:solidFill>
                  <a:srgbClr val="000000"/>
                </a:solidFill>
                <a:latin typeface="Arial" panose="020B0604020202020204" pitchFamily="34" charset="0"/>
              </a:rPr>
            </a:br>
            <a:endParaRPr lang="en-ZA" sz="2400" dirty="0"/>
          </a:p>
        </p:txBody>
      </p:sp>
      <p:sp>
        <p:nvSpPr>
          <p:cNvPr id="8" name="Content Placeholder 2">
            <a:extLst>
              <a:ext uri="{FF2B5EF4-FFF2-40B4-BE49-F238E27FC236}">
                <a16:creationId xmlns:a16="http://schemas.microsoft.com/office/drawing/2014/main" id="{FB96C261-CAE8-460B-863A-E8B986726C84}"/>
              </a:ext>
            </a:extLst>
          </p:cNvPr>
          <p:cNvSpPr>
            <a:spLocks noGrp="1"/>
          </p:cNvSpPr>
          <p:nvPr>
            <p:ph idx="1"/>
          </p:nvPr>
        </p:nvSpPr>
        <p:spPr>
          <a:xfrm>
            <a:off x="838200" y="2010634"/>
            <a:ext cx="10515600" cy="4435971"/>
          </a:xfrm>
        </p:spPr>
        <p:txBody>
          <a:bodyPr>
            <a:normAutofit/>
          </a:bodyPr>
          <a:lstStyle/>
          <a:p>
            <a:pPr algn="l"/>
            <a:endParaRPr lang="en-ZA" sz="1200" b="0" i="0" u="none" strike="noStrike" baseline="0" dirty="0">
              <a:solidFill>
                <a:srgbClr val="000000"/>
              </a:solidFill>
              <a:latin typeface="Century Gothic" panose="020B0502020202020204" pitchFamily="34" charset="0"/>
            </a:endParaRPr>
          </a:p>
          <a:p>
            <a:r>
              <a:rPr lang="en-US" sz="2000" b="0" i="0" u="none" strike="noStrike" baseline="0" dirty="0">
                <a:solidFill>
                  <a:srgbClr val="000000"/>
                </a:solidFill>
                <a:latin typeface="Century Gothic" panose="020B0502020202020204" pitchFamily="34" charset="0"/>
              </a:rPr>
              <a:t>SANSA requires exhibits that will demonstrate Science, Technology, Engineering, Mathematics and Innovation (STEMI) concepts through visual and interactive means. </a:t>
            </a:r>
          </a:p>
          <a:p>
            <a:endParaRPr lang="en-US" sz="2000" dirty="0">
              <a:solidFill>
                <a:srgbClr val="000000"/>
              </a:solidFill>
              <a:latin typeface="Century Gothic" panose="020B0502020202020204" pitchFamily="34" charset="0"/>
            </a:endParaRPr>
          </a:p>
          <a:p>
            <a:endParaRPr lang="en-US" sz="2000" b="0" i="0" u="none" strike="noStrike" baseline="0" dirty="0">
              <a:solidFill>
                <a:srgbClr val="000000"/>
              </a:solidFill>
              <a:latin typeface="Century Gothic" panose="020B0502020202020204" pitchFamily="34" charset="0"/>
            </a:endParaRPr>
          </a:p>
          <a:p>
            <a:r>
              <a:rPr lang="en-US" sz="2000" b="0" i="0" u="none" strike="noStrike" baseline="0" dirty="0">
                <a:solidFill>
                  <a:srgbClr val="000000"/>
                </a:solidFill>
                <a:latin typeface="Century Gothic" panose="020B0502020202020204" pitchFamily="34" charset="0"/>
              </a:rPr>
              <a:t>The purpose of this tender is to appoint a panel of suitably qualified and experienced service providers to (services required includes but are not limited to the list below): </a:t>
            </a:r>
          </a:p>
        </p:txBody>
      </p:sp>
      <p:pic>
        <p:nvPicPr>
          <p:cNvPr id="9" name="Picture 2">
            <a:extLst>
              <a:ext uri="{FF2B5EF4-FFF2-40B4-BE49-F238E27FC236}">
                <a16:creationId xmlns:a16="http://schemas.microsoft.com/office/drawing/2014/main" id="{69E887FC-3483-4DB8-9C9F-9FF281217D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29013"/>
            <a:ext cx="12192000" cy="12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a:extLst>
              <a:ext uri="{FF2B5EF4-FFF2-40B4-BE49-F238E27FC236}">
                <a16:creationId xmlns:a16="http://schemas.microsoft.com/office/drawing/2014/main" id="{6DF6C10A-526F-453D-938E-332C14D9EC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31" t="29540" r="68"/>
          <a:stretch/>
        </p:blipFill>
        <p:spPr bwMode="auto">
          <a:xfrm>
            <a:off x="0" y="-8145"/>
            <a:ext cx="2466364" cy="114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6427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78242D-20E9-410E-94FF-4DA2DECC6FC1}"/>
              </a:ext>
            </a:extLst>
          </p:cNvPr>
          <p:cNvSpPr>
            <a:spLocks noGrp="1"/>
          </p:cNvSpPr>
          <p:nvPr>
            <p:ph type="title"/>
          </p:nvPr>
        </p:nvSpPr>
        <p:spPr>
          <a:xfrm>
            <a:off x="997591" y="807480"/>
            <a:ext cx="10515600" cy="1325563"/>
          </a:xfrm>
        </p:spPr>
        <p:txBody>
          <a:bodyPr>
            <a:noAutofit/>
          </a:bodyPr>
          <a:lstStyle/>
          <a:p>
            <a:pPr algn="ctr"/>
            <a:r>
              <a:rPr lang="en-US" sz="1800" b="1" dirty="0">
                <a:latin typeface="Century Gothic" panose="020B0502020202020204" pitchFamily="34" charset="0"/>
              </a:rPr>
              <a:t>Tender No SS/021/05/2021</a:t>
            </a:r>
            <a:br>
              <a:rPr lang="en-US" sz="1800" dirty="0">
                <a:latin typeface="Century Gothic" panose="020B0502020202020204" pitchFamily="34" charset="0"/>
              </a:rPr>
            </a:br>
            <a:br>
              <a:rPr lang="en-US" sz="1800" dirty="0">
                <a:latin typeface="Century Gothic" panose="020B0502020202020204" pitchFamily="34" charset="0"/>
              </a:rPr>
            </a:br>
            <a:r>
              <a:rPr lang="en-US" sz="2400" b="1" dirty="0">
                <a:latin typeface="Century Gothic" panose="020B0502020202020204" pitchFamily="34" charset="0"/>
              </a:rPr>
              <a:t>Science Centre Exhibit Development and Maintenance Panel</a:t>
            </a:r>
            <a:br>
              <a:rPr lang="en-US" sz="2400" b="1" dirty="0">
                <a:latin typeface="Century Gothic" panose="020B0502020202020204" pitchFamily="34" charset="0"/>
              </a:rPr>
            </a:br>
            <a:br>
              <a:rPr lang="en-US" sz="2400" b="1" dirty="0">
                <a:latin typeface="Century Gothic" panose="020B0502020202020204" pitchFamily="34" charset="0"/>
              </a:rPr>
            </a:br>
            <a:r>
              <a:rPr lang="en-ZA" sz="2000" b="1" i="0" u="none" strike="noStrike" baseline="0" dirty="0">
                <a:solidFill>
                  <a:srgbClr val="000000"/>
                </a:solidFill>
                <a:latin typeface="Century Gothic" panose="020B0502020202020204" pitchFamily="34" charset="0"/>
              </a:rPr>
              <a:t>SCOPE OF WORK </a:t>
            </a:r>
            <a:br>
              <a:rPr lang="en-ZA" sz="2400" b="0" i="0" u="none" strike="noStrike" baseline="0" dirty="0">
                <a:solidFill>
                  <a:srgbClr val="000000"/>
                </a:solidFill>
                <a:latin typeface="Arial" panose="020B0604020202020204" pitchFamily="34" charset="0"/>
              </a:rPr>
            </a:br>
            <a:endParaRPr lang="en-ZA" sz="2400" dirty="0"/>
          </a:p>
        </p:txBody>
      </p:sp>
      <p:sp>
        <p:nvSpPr>
          <p:cNvPr id="5" name="Content Placeholder 2">
            <a:extLst>
              <a:ext uri="{FF2B5EF4-FFF2-40B4-BE49-F238E27FC236}">
                <a16:creationId xmlns:a16="http://schemas.microsoft.com/office/drawing/2014/main" id="{AE925740-1838-4881-A342-EB3AF5C03AD3}"/>
              </a:ext>
            </a:extLst>
          </p:cNvPr>
          <p:cNvSpPr>
            <a:spLocks noGrp="1"/>
          </p:cNvSpPr>
          <p:nvPr>
            <p:ph idx="1"/>
          </p:nvPr>
        </p:nvSpPr>
        <p:spPr>
          <a:xfrm>
            <a:off x="838200" y="2010634"/>
            <a:ext cx="10515600" cy="4435971"/>
          </a:xfrm>
        </p:spPr>
        <p:txBody>
          <a:bodyPr>
            <a:normAutofit/>
          </a:bodyPr>
          <a:lstStyle/>
          <a:p>
            <a:pPr algn="l"/>
            <a:endParaRPr lang="en-ZA" sz="1500" b="0" i="0" u="none" strike="noStrike" baseline="0" dirty="0">
              <a:solidFill>
                <a:srgbClr val="000000"/>
              </a:solidFill>
              <a:latin typeface="Century Gothic" panose="020B0502020202020204" pitchFamily="34" charset="0"/>
            </a:endParaRPr>
          </a:p>
          <a:p>
            <a:pPr lvl="1"/>
            <a:r>
              <a:rPr lang="en-US" sz="1400" b="0" i="0" u="none" strike="noStrike" baseline="0" dirty="0">
                <a:solidFill>
                  <a:srgbClr val="000000"/>
                </a:solidFill>
                <a:latin typeface="Century Gothic" panose="020B0502020202020204" pitchFamily="34" charset="0"/>
              </a:rPr>
              <a:t>Conceptualize exhibits and develop innovative designs related to space science </a:t>
            </a:r>
          </a:p>
          <a:p>
            <a:pPr lvl="1"/>
            <a:endParaRPr lang="en-US" sz="1400" b="0" i="0" u="none" strike="noStrike" baseline="0" dirty="0">
              <a:solidFill>
                <a:srgbClr val="000000"/>
              </a:solidFill>
              <a:latin typeface="Century Gothic" panose="020B0502020202020204" pitchFamily="34" charset="0"/>
            </a:endParaRPr>
          </a:p>
          <a:p>
            <a:pPr lvl="1"/>
            <a:r>
              <a:rPr lang="en-ZA" sz="1400" b="0" i="0" u="none" strike="noStrike" baseline="0" dirty="0">
                <a:solidFill>
                  <a:srgbClr val="000000"/>
                </a:solidFill>
                <a:latin typeface="Century Gothic" panose="020B0502020202020204" pitchFamily="34" charset="0"/>
              </a:rPr>
              <a:t> Build interactive exhibits / models </a:t>
            </a:r>
          </a:p>
          <a:p>
            <a:pPr lvl="1"/>
            <a:endParaRPr lang="en-ZA" sz="1400" b="0" i="0" u="none" strike="noStrike" baseline="0" dirty="0">
              <a:solidFill>
                <a:srgbClr val="000000"/>
              </a:solidFill>
              <a:latin typeface="Century Gothic" panose="020B0502020202020204" pitchFamily="34" charset="0"/>
            </a:endParaRPr>
          </a:p>
          <a:p>
            <a:pPr lvl="1"/>
            <a:r>
              <a:rPr lang="en-US" sz="1400" b="0" i="0" u="none" strike="noStrike" baseline="0" dirty="0">
                <a:solidFill>
                  <a:srgbClr val="000000"/>
                </a:solidFill>
                <a:latin typeface="Century Gothic" panose="020B0502020202020204" pitchFamily="34" charset="0"/>
              </a:rPr>
              <a:t> Supply and/or design systems and associated subsystems </a:t>
            </a:r>
          </a:p>
          <a:p>
            <a:pPr lvl="1"/>
            <a:endParaRPr lang="en-US" sz="1400" b="0" i="0" u="none" strike="noStrike" baseline="0" dirty="0">
              <a:solidFill>
                <a:srgbClr val="000000"/>
              </a:solidFill>
              <a:latin typeface="Century Gothic" panose="020B0502020202020204" pitchFamily="34" charset="0"/>
            </a:endParaRPr>
          </a:p>
          <a:p>
            <a:pPr lvl="1"/>
            <a:r>
              <a:rPr lang="en-US" sz="1400" b="0" i="0" u="none" strike="noStrike" baseline="0" dirty="0">
                <a:solidFill>
                  <a:srgbClr val="000000"/>
                </a:solidFill>
                <a:latin typeface="Century Gothic" panose="020B0502020202020204" pitchFamily="34" charset="0"/>
              </a:rPr>
              <a:t> Supply and/or manufacture specialized components for exhibits </a:t>
            </a:r>
          </a:p>
          <a:p>
            <a:pPr lvl="1"/>
            <a:endParaRPr lang="en-US" sz="1400" b="0" i="0" u="none" strike="noStrike" baseline="0" dirty="0">
              <a:solidFill>
                <a:srgbClr val="000000"/>
              </a:solidFill>
              <a:latin typeface="Century Gothic" panose="020B0502020202020204" pitchFamily="34" charset="0"/>
            </a:endParaRPr>
          </a:p>
          <a:p>
            <a:pPr lvl="1"/>
            <a:r>
              <a:rPr lang="en-US" sz="1400" b="0" i="0" u="none" strike="noStrike" baseline="0" dirty="0">
                <a:solidFill>
                  <a:srgbClr val="000000"/>
                </a:solidFill>
                <a:latin typeface="Century Gothic" panose="020B0502020202020204" pitchFamily="34" charset="0"/>
              </a:rPr>
              <a:t> Repair and/or refresh existing exhibits </a:t>
            </a:r>
          </a:p>
          <a:p>
            <a:pPr lvl="1"/>
            <a:endParaRPr lang="en-US" sz="1400" b="0" i="0" u="none" strike="noStrike" baseline="0" dirty="0">
              <a:solidFill>
                <a:srgbClr val="000000"/>
              </a:solidFill>
              <a:latin typeface="Century Gothic" panose="020B0502020202020204" pitchFamily="34" charset="0"/>
            </a:endParaRPr>
          </a:p>
          <a:p>
            <a:pPr lvl="1"/>
            <a:r>
              <a:rPr lang="en-US" sz="1400" b="0" i="0" u="none" strike="noStrike" baseline="0" dirty="0">
                <a:solidFill>
                  <a:srgbClr val="000000"/>
                </a:solidFill>
                <a:latin typeface="Century Gothic" panose="020B0502020202020204" pitchFamily="34" charset="0"/>
              </a:rPr>
              <a:t> Supply transparent enclosures depending on the sensitivity and safety requirements. </a:t>
            </a:r>
          </a:p>
          <a:p>
            <a:pPr lvl="1"/>
            <a:endParaRPr lang="en-US" sz="1400" b="0" i="0" u="none" strike="noStrike" baseline="0" dirty="0">
              <a:solidFill>
                <a:srgbClr val="000000"/>
              </a:solidFill>
              <a:latin typeface="Century Gothic" panose="020B0502020202020204" pitchFamily="34" charset="0"/>
            </a:endParaRPr>
          </a:p>
          <a:p>
            <a:pPr lvl="1"/>
            <a:r>
              <a:rPr lang="en-US" sz="1400" b="0" i="0" u="none" strike="noStrike" baseline="0" dirty="0">
                <a:solidFill>
                  <a:srgbClr val="000000"/>
                </a:solidFill>
                <a:latin typeface="Century Gothic" panose="020B0502020202020204" pitchFamily="34" charset="0"/>
              </a:rPr>
              <a:t> Provide clear written instructions and in-person training on how to operate the exhibit </a:t>
            </a:r>
          </a:p>
          <a:p>
            <a:pPr lvl="1"/>
            <a:endParaRPr lang="en-US" sz="2800" b="0" i="0" u="none" strike="noStrike" baseline="0" dirty="0">
              <a:solidFill>
                <a:srgbClr val="000000"/>
              </a:solidFill>
              <a:latin typeface="Century Gothic" panose="020B0502020202020204" pitchFamily="34" charset="0"/>
            </a:endParaRPr>
          </a:p>
        </p:txBody>
      </p:sp>
      <p:pic>
        <p:nvPicPr>
          <p:cNvPr id="6" name="Picture 2">
            <a:extLst>
              <a:ext uri="{FF2B5EF4-FFF2-40B4-BE49-F238E27FC236}">
                <a16:creationId xmlns:a16="http://schemas.microsoft.com/office/drawing/2014/main" id="{CB4F98D5-D955-45EF-9818-BBA6155A39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29013"/>
            <a:ext cx="12192000" cy="12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66622679-8588-44AE-AF16-3C30F0AC89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31" t="29540" r="68"/>
          <a:stretch/>
        </p:blipFill>
        <p:spPr bwMode="auto">
          <a:xfrm>
            <a:off x="0" y="-8145"/>
            <a:ext cx="2466364" cy="114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184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D5B19B-EA1B-4518-8344-31FA7D2B02BC}"/>
              </a:ext>
            </a:extLst>
          </p:cNvPr>
          <p:cNvSpPr>
            <a:spLocks noGrp="1"/>
          </p:cNvSpPr>
          <p:nvPr>
            <p:ph type="title"/>
          </p:nvPr>
        </p:nvSpPr>
        <p:spPr>
          <a:xfrm>
            <a:off x="997591" y="807480"/>
            <a:ext cx="10515600" cy="1325563"/>
          </a:xfrm>
        </p:spPr>
        <p:txBody>
          <a:bodyPr>
            <a:noAutofit/>
          </a:bodyPr>
          <a:lstStyle/>
          <a:p>
            <a:pPr algn="ctr"/>
            <a:r>
              <a:rPr lang="en-US" sz="1800" b="1" dirty="0">
                <a:latin typeface="Century Gothic" panose="020B0502020202020204" pitchFamily="34" charset="0"/>
              </a:rPr>
              <a:t>Tender No SS/021/05/2021</a:t>
            </a:r>
            <a:br>
              <a:rPr lang="en-US" sz="1800" dirty="0">
                <a:latin typeface="Century Gothic" panose="020B0502020202020204" pitchFamily="34" charset="0"/>
              </a:rPr>
            </a:br>
            <a:br>
              <a:rPr lang="en-US" sz="1800" dirty="0">
                <a:latin typeface="Century Gothic" panose="020B0502020202020204" pitchFamily="34" charset="0"/>
              </a:rPr>
            </a:br>
            <a:r>
              <a:rPr lang="en-US" sz="2400" b="1" dirty="0">
                <a:latin typeface="Century Gothic" panose="020B0502020202020204" pitchFamily="34" charset="0"/>
              </a:rPr>
              <a:t>Science Centre Exhibit Development and Maintenance Panel</a:t>
            </a:r>
            <a:br>
              <a:rPr lang="en-US" sz="2400" b="1" dirty="0">
                <a:latin typeface="Century Gothic" panose="020B0502020202020204" pitchFamily="34" charset="0"/>
              </a:rPr>
            </a:br>
            <a:br>
              <a:rPr lang="en-US" sz="2400" b="1" dirty="0">
                <a:latin typeface="Century Gothic" panose="020B0502020202020204" pitchFamily="34" charset="0"/>
              </a:rPr>
            </a:br>
            <a:r>
              <a:rPr lang="en-ZA" sz="2000" b="1" i="0" u="none" strike="noStrike" baseline="0" dirty="0">
                <a:solidFill>
                  <a:srgbClr val="000000"/>
                </a:solidFill>
                <a:latin typeface="Century Gothic" panose="020B0502020202020204" pitchFamily="34" charset="0"/>
              </a:rPr>
              <a:t>SCOPE OF WORK </a:t>
            </a:r>
            <a:br>
              <a:rPr lang="en-ZA" sz="2400" b="0" i="0" u="none" strike="noStrike" baseline="0" dirty="0">
                <a:solidFill>
                  <a:srgbClr val="000000"/>
                </a:solidFill>
                <a:latin typeface="Arial" panose="020B0604020202020204" pitchFamily="34" charset="0"/>
              </a:rPr>
            </a:br>
            <a:endParaRPr lang="en-ZA" sz="2400" dirty="0"/>
          </a:p>
        </p:txBody>
      </p:sp>
      <p:sp>
        <p:nvSpPr>
          <p:cNvPr id="5" name="Content Placeholder 2">
            <a:extLst>
              <a:ext uri="{FF2B5EF4-FFF2-40B4-BE49-F238E27FC236}">
                <a16:creationId xmlns:a16="http://schemas.microsoft.com/office/drawing/2014/main" id="{F5C37A78-BB5F-4671-BB16-CA9365297872}"/>
              </a:ext>
            </a:extLst>
          </p:cNvPr>
          <p:cNvSpPr>
            <a:spLocks noGrp="1"/>
          </p:cNvSpPr>
          <p:nvPr>
            <p:ph idx="1"/>
          </p:nvPr>
        </p:nvSpPr>
        <p:spPr>
          <a:xfrm>
            <a:off x="838200" y="2010634"/>
            <a:ext cx="10515600" cy="4435971"/>
          </a:xfrm>
        </p:spPr>
        <p:txBody>
          <a:bodyPr>
            <a:normAutofit/>
          </a:bodyPr>
          <a:lstStyle/>
          <a:p>
            <a:pPr algn="l"/>
            <a:endParaRPr lang="en-ZA" sz="1400" b="0" i="0" u="none" strike="noStrike" baseline="0" dirty="0">
              <a:solidFill>
                <a:srgbClr val="000000"/>
              </a:solidFill>
              <a:latin typeface="Century Gothic" panose="020B0502020202020204" pitchFamily="34" charset="0"/>
            </a:endParaRPr>
          </a:p>
          <a:p>
            <a:pPr lvl="1"/>
            <a:r>
              <a:rPr lang="en-US" sz="1400" b="0" i="0" u="none" strike="noStrike" baseline="0" dirty="0">
                <a:solidFill>
                  <a:srgbClr val="000000"/>
                </a:solidFill>
                <a:latin typeface="Century Gothic" panose="020B0502020202020204" pitchFamily="34" charset="0"/>
              </a:rPr>
              <a:t>The SANSA branding guidelines should be adhered to </a:t>
            </a:r>
          </a:p>
          <a:p>
            <a:pPr lvl="1"/>
            <a:endParaRPr lang="en-US" sz="1400" b="0" i="0" u="none" strike="noStrike" baseline="0" dirty="0">
              <a:solidFill>
                <a:srgbClr val="000000"/>
              </a:solidFill>
              <a:latin typeface="Century Gothic" panose="020B0502020202020204" pitchFamily="34" charset="0"/>
            </a:endParaRPr>
          </a:p>
          <a:p>
            <a:pPr lvl="1"/>
            <a:r>
              <a:rPr lang="en-US" sz="1400" b="0" i="0" u="none" strike="noStrike" baseline="0" dirty="0">
                <a:solidFill>
                  <a:srgbClr val="000000"/>
                </a:solidFill>
                <a:latin typeface="Century Gothic" panose="020B0502020202020204" pitchFamily="34" charset="0"/>
              </a:rPr>
              <a:t> Deliver the exhibits to SANSA in Hermanus, Western Cape </a:t>
            </a:r>
          </a:p>
          <a:p>
            <a:pPr lvl="1"/>
            <a:endParaRPr lang="en-US" sz="1400" b="0" i="0" u="none" strike="noStrike" baseline="0" dirty="0">
              <a:solidFill>
                <a:srgbClr val="000000"/>
              </a:solidFill>
              <a:latin typeface="Century Gothic" panose="020B0502020202020204" pitchFamily="34" charset="0"/>
            </a:endParaRPr>
          </a:p>
          <a:p>
            <a:pPr lvl="1"/>
            <a:r>
              <a:rPr lang="en-US" sz="1400" b="0" i="0" u="none" strike="noStrike" baseline="0" dirty="0">
                <a:solidFill>
                  <a:srgbClr val="000000"/>
                </a:solidFill>
                <a:latin typeface="Century Gothic" panose="020B0502020202020204" pitchFamily="34" charset="0"/>
              </a:rPr>
              <a:t> Exhibits should be either table-top, on a pedestal or wall-mounted, depending on the SANSA requirements and type of exhibit </a:t>
            </a:r>
          </a:p>
          <a:p>
            <a:pPr lvl="1"/>
            <a:endParaRPr lang="en-US" sz="1400" b="0" i="0" u="none" strike="noStrike" baseline="0" dirty="0">
              <a:solidFill>
                <a:srgbClr val="000000"/>
              </a:solidFill>
              <a:latin typeface="Century Gothic" panose="020B0502020202020204" pitchFamily="34" charset="0"/>
            </a:endParaRPr>
          </a:p>
          <a:p>
            <a:pPr marL="457200" lvl="1" indent="0">
              <a:buNone/>
            </a:pPr>
            <a:r>
              <a:rPr lang="en-US" sz="1400" b="0" i="0" u="none" strike="noStrike" baseline="0" dirty="0">
                <a:solidFill>
                  <a:srgbClr val="000000"/>
                </a:solidFill>
                <a:latin typeface="Century Gothic" panose="020B0502020202020204" pitchFamily="34" charset="0"/>
              </a:rPr>
              <a:t>• In some cases, the exhibits may be required to be mobile so as to travel to festivals or within the SANSA Mobile Lab </a:t>
            </a:r>
          </a:p>
          <a:p>
            <a:pPr marL="457200" lvl="1" indent="0">
              <a:buNone/>
            </a:pPr>
            <a:endParaRPr lang="en-US" sz="1400" b="0" i="0" u="none" strike="noStrike" baseline="0" dirty="0">
              <a:solidFill>
                <a:srgbClr val="000000"/>
              </a:solidFill>
              <a:latin typeface="Century Gothic" panose="020B0502020202020204" pitchFamily="34" charset="0"/>
            </a:endParaRPr>
          </a:p>
          <a:p>
            <a:pPr marL="457200" lvl="1" indent="0">
              <a:buNone/>
            </a:pPr>
            <a:r>
              <a:rPr lang="en-US" sz="1400" b="0" i="0" u="none" strike="noStrike" baseline="0" dirty="0">
                <a:solidFill>
                  <a:srgbClr val="000000"/>
                </a:solidFill>
                <a:latin typeface="Century Gothic" panose="020B0502020202020204" pitchFamily="34" charset="0"/>
              </a:rPr>
              <a:t>• Exhibits may require coding or application development to ensure that they are interactive and can engage with today’s learners </a:t>
            </a:r>
          </a:p>
        </p:txBody>
      </p:sp>
      <p:pic>
        <p:nvPicPr>
          <p:cNvPr id="6" name="Picture 2">
            <a:extLst>
              <a:ext uri="{FF2B5EF4-FFF2-40B4-BE49-F238E27FC236}">
                <a16:creationId xmlns:a16="http://schemas.microsoft.com/office/drawing/2014/main" id="{81E1530D-B6E4-4DB0-9311-784DDBEEA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29013"/>
            <a:ext cx="12192000" cy="12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67B811AB-B083-4971-8E1E-355BC862F1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31" t="29540" r="68"/>
          <a:stretch/>
        </p:blipFill>
        <p:spPr bwMode="auto">
          <a:xfrm>
            <a:off x="0" y="0"/>
            <a:ext cx="2366386" cy="109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076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1E1985B-9830-4CB2-8780-DBFF60A6FED3}"/>
              </a:ext>
            </a:extLst>
          </p:cNvPr>
          <p:cNvSpPr>
            <a:spLocks noGrp="1"/>
          </p:cNvSpPr>
          <p:nvPr>
            <p:ph type="title"/>
          </p:nvPr>
        </p:nvSpPr>
        <p:spPr>
          <a:xfrm>
            <a:off x="997591" y="807480"/>
            <a:ext cx="10515600" cy="1325563"/>
          </a:xfrm>
        </p:spPr>
        <p:txBody>
          <a:bodyPr>
            <a:noAutofit/>
          </a:bodyPr>
          <a:lstStyle/>
          <a:p>
            <a:pPr algn="ctr"/>
            <a:r>
              <a:rPr lang="en-US" sz="1800" b="1" dirty="0">
                <a:latin typeface="Century Gothic" panose="020B0502020202020204" pitchFamily="34" charset="0"/>
              </a:rPr>
              <a:t>Tender No SS/021/05/2021</a:t>
            </a:r>
            <a:br>
              <a:rPr lang="en-US" sz="1800" dirty="0">
                <a:latin typeface="Century Gothic" panose="020B0502020202020204" pitchFamily="34" charset="0"/>
              </a:rPr>
            </a:br>
            <a:br>
              <a:rPr lang="en-US" sz="1800" dirty="0">
                <a:latin typeface="Century Gothic" panose="020B0502020202020204" pitchFamily="34" charset="0"/>
              </a:rPr>
            </a:br>
            <a:r>
              <a:rPr lang="en-US" sz="2400" b="1" dirty="0">
                <a:latin typeface="Century Gothic" panose="020B0502020202020204" pitchFamily="34" charset="0"/>
              </a:rPr>
              <a:t>Science Centre Exhibit Development and Maintenance Panel</a:t>
            </a:r>
            <a:br>
              <a:rPr lang="en-US" sz="2400" b="1" dirty="0">
                <a:latin typeface="Century Gothic" panose="020B0502020202020204" pitchFamily="34" charset="0"/>
              </a:rPr>
            </a:br>
            <a:br>
              <a:rPr lang="en-US" sz="2400" b="1" dirty="0">
                <a:latin typeface="Century Gothic" panose="020B0502020202020204" pitchFamily="34" charset="0"/>
              </a:rPr>
            </a:br>
            <a:r>
              <a:rPr lang="en-ZA" sz="2000" b="1" i="0" u="none" strike="noStrike" baseline="0" dirty="0">
                <a:solidFill>
                  <a:srgbClr val="000000"/>
                </a:solidFill>
                <a:latin typeface="Century Gothic" panose="020B0502020202020204" pitchFamily="34" charset="0"/>
              </a:rPr>
              <a:t>EVALUATION CRITERIA</a:t>
            </a:r>
            <a:br>
              <a:rPr lang="en-ZA" sz="2400" b="0" i="0" u="none" strike="noStrike" baseline="0" dirty="0">
                <a:solidFill>
                  <a:srgbClr val="000000"/>
                </a:solidFill>
                <a:latin typeface="Arial" panose="020B0604020202020204" pitchFamily="34" charset="0"/>
              </a:rPr>
            </a:br>
            <a:endParaRPr lang="en-ZA" sz="2400" dirty="0"/>
          </a:p>
        </p:txBody>
      </p:sp>
      <p:pic>
        <p:nvPicPr>
          <p:cNvPr id="6" name="Picture 2">
            <a:extLst>
              <a:ext uri="{FF2B5EF4-FFF2-40B4-BE49-F238E27FC236}">
                <a16:creationId xmlns:a16="http://schemas.microsoft.com/office/drawing/2014/main" id="{4E9DC114-E1F9-4712-9B5F-4126A21C2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29013"/>
            <a:ext cx="12192000" cy="12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BD4654AB-EAE2-4DF6-8A17-517CAC5342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31" t="29540" r="68"/>
          <a:stretch/>
        </p:blipFill>
        <p:spPr bwMode="auto">
          <a:xfrm>
            <a:off x="0" y="0"/>
            <a:ext cx="2366386" cy="109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DA358F4B-0E64-4198-A146-ECE3A2B21673}"/>
              </a:ext>
            </a:extLst>
          </p:cNvPr>
          <p:cNvPicPr>
            <a:picLocks noChangeAspect="1"/>
          </p:cNvPicPr>
          <p:nvPr/>
        </p:nvPicPr>
        <p:blipFill>
          <a:blip r:embed="rId4"/>
          <a:stretch>
            <a:fillRect/>
          </a:stretch>
        </p:blipFill>
        <p:spPr>
          <a:xfrm>
            <a:off x="997591" y="2025845"/>
            <a:ext cx="10707149" cy="3146254"/>
          </a:xfrm>
          <a:prstGeom prst="rect">
            <a:avLst/>
          </a:prstGeom>
        </p:spPr>
      </p:pic>
      <p:sp>
        <p:nvSpPr>
          <p:cNvPr id="11" name="TextBox 10">
            <a:extLst>
              <a:ext uri="{FF2B5EF4-FFF2-40B4-BE49-F238E27FC236}">
                <a16:creationId xmlns:a16="http://schemas.microsoft.com/office/drawing/2014/main" id="{F0289637-EC2A-4E67-B05B-63C0F2ED4259}"/>
              </a:ext>
            </a:extLst>
          </p:cNvPr>
          <p:cNvSpPr txBox="1"/>
          <p:nvPr/>
        </p:nvSpPr>
        <p:spPr>
          <a:xfrm>
            <a:off x="997591" y="5064900"/>
            <a:ext cx="10335935" cy="646331"/>
          </a:xfrm>
          <a:prstGeom prst="rect">
            <a:avLst/>
          </a:prstGeom>
          <a:noFill/>
        </p:spPr>
        <p:txBody>
          <a:bodyPr wrap="square">
            <a:spAutoFit/>
          </a:bodyPr>
          <a:lstStyle/>
          <a:p>
            <a:r>
              <a:rPr lang="en-US" sz="1800" b="0" i="0" u="none" strike="noStrike" baseline="0" dirty="0">
                <a:solidFill>
                  <a:srgbClr val="000000"/>
                </a:solidFill>
                <a:latin typeface="Arial" panose="020B0604020202020204" pitchFamily="34" charset="0"/>
              </a:rPr>
              <a:t>Scores will be tabulated to 100 points. Respondents must score </a:t>
            </a:r>
            <a:r>
              <a:rPr lang="en-US" sz="1800" b="1" i="0" u="none" strike="noStrike" baseline="0" dirty="0">
                <a:solidFill>
                  <a:srgbClr val="000000"/>
                </a:solidFill>
                <a:latin typeface="Arial" panose="020B0604020202020204" pitchFamily="34" charset="0"/>
              </a:rPr>
              <a:t>70 points </a:t>
            </a:r>
            <a:r>
              <a:rPr lang="en-US" sz="1800" b="0" i="0" u="none" strike="noStrike" baseline="0" dirty="0">
                <a:solidFill>
                  <a:srgbClr val="000000"/>
                </a:solidFill>
                <a:latin typeface="Arial" panose="020B0604020202020204" pitchFamily="34" charset="0"/>
              </a:rPr>
              <a:t>and above to be appointed on panel </a:t>
            </a:r>
            <a:endParaRPr lang="en-ZA" dirty="0"/>
          </a:p>
        </p:txBody>
      </p:sp>
    </p:spTree>
    <p:extLst>
      <p:ext uri="{BB962C8B-B14F-4D97-AF65-F5344CB8AC3E}">
        <p14:creationId xmlns:p14="http://schemas.microsoft.com/office/powerpoint/2010/main" val="2551151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74867E-AFE8-48B7-A3B0-4730214FC9FA}"/>
              </a:ext>
            </a:extLst>
          </p:cNvPr>
          <p:cNvSpPr>
            <a:spLocks noGrp="1"/>
          </p:cNvSpPr>
          <p:nvPr>
            <p:ph type="title"/>
          </p:nvPr>
        </p:nvSpPr>
        <p:spPr>
          <a:xfrm>
            <a:off x="997591" y="807480"/>
            <a:ext cx="10515600" cy="1325563"/>
          </a:xfrm>
        </p:spPr>
        <p:txBody>
          <a:bodyPr>
            <a:noAutofit/>
          </a:bodyPr>
          <a:lstStyle/>
          <a:p>
            <a:pPr algn="ctr"/>
            <a:r>
              <a:rPr lang="en-US" sz="1800" b="1" dirty="0">
                <a:latin typeface="Century Gothic" panose="020B0502020202020204" pitchFamily="34" charset="0"/>
              </a:rPr>
              <a:t>Tender No SS/021/05/2021</a:t>
            </a:r>
            <a:br>
              <a:rPr lang="en-US" sz="1800" dirty="0">
                <a:latin typeface="Century Gothic" panose="020B0502020202020204" pitchFamily="34" charset="0"/>
              </a:rPr>
            </a:br>
            <a:br>
              <a:rPr lang="en-US" sz="1800" dirty="0">
                <a:latin typeface="Century Gothic" panose="020B0502020202020204" pitchFamily="34" charset="0"/>
              </a:rPr>
            </a:br>
            <a:r>
              <a:rPr lang="en-US" sz="2400" b="1" dirty="0">
                <a:latin typeface="Century Gothic" panose="020B0502020202020204" pitchFamily="34" charset="0"/>
              </a:rPr>
              <a:t>Science Centre Exhibit Development and Maintenance Panel</a:t>
            </a:r>
            <a:br>
              <a:rPr lang="en-US" sz="2400" b="1" dirty="0">
                <a:latin typeface="Century Gothic" panose="020B0502020202020204" pitchFamily="34" charset="0"/>
              </a:rPr>
            </a:br>
            <a:br>
              <a:rPr lang="en-US" sz="2400" b="1" dirty="0">
                <a:latin typeface="Century Gothic" panose="020B0502020202020204" pitchFamily="34" charset="0"/>
              </a:rPr>
            </a:br>
            <a:r>
              <a:rPr lang="en-ZA" sz="2000" b="1" i="0" u="none" strike="noStrike" baseline="0" dirty="0">
                <a:solidFill>
                  <a:srgbClr val="000000"/>
                </a:solidFill>
                <a:latin typeface="Century Gothic" panose="020B0502020202020204" pitchFamily="34" charset="0"/>
              </a:rPr>
              <a:t>EVALUATION CRITERIA </a:t>
            </a:r>
            <a:r>
              <a:rPr lang="en-ZA" sz="1800" b="1" i="0" u="none" strike="noStrike" baseline="0" dirty="0">
                <a:solidFill>
                  <a:srgbClr val="000000"/>
                </a:solidFill>
                <a:latin typeface="Century Gothic" panose="020B0502020202020204" pitchFamily="34" charset="0"/>
              </a:rPr>
              <a:t>(Pages 36-39)</a:t>
            </a:r>
            <a:br>
              <a:rPr lang="en-ZA" sz="2400" b="0" i="0" u="none" strike="noStrike" baseline="0" dirty="0">
                <a:solidFill>
                  <a:srgbClr val="000000"/>
                </a:solidFill>
                <a:latin typeface="Arial" panose="020B0604020202020204" pitchFamily="34" charset="0"/>
              </a:rPr>
            </a:br>
            <a:endParaRPr lang="en-ZA" sz="2400" dirty="0"/>
          </a:p>
        </p:txBody>
      </p:sp>
      <p:pic>
        <p:nvPicPr>
          <p:cNvPr id="5" name="Picture 2">
            <a:extLst>
              <a:ext uri="{FF2B5EF4-FFF2-40B4-BE49-F238E27FC236}">
                <a16:creationId xmlns:a16="http://schemas.microsoft.com/office/drawing/2014/main" id="{867FC56B-04A7-4E40-8414-F38FF966AA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29013"/>
            <a:ext cx="12192000" cy="12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1AFA5CB1-B0C4-4C9F-B0B6-CCA92B3099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31" t="29540" r="68"/>
          <a:stretch/>
        </p:blipFill>
        <p:spPr bwMode="auto">
          <a:xfrm>
            <a:off x="0" y="0"/>
            <a:ext cx="2366386" cy="109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1F9810D8-A119-4259-BA16-9113D2191858}"/>
              </a:ext>
            </a:extLst>
          </p:cNvPr>
          <p:cNvSpPr txBox="1"/>
          <p:nvPr/>
        </p:nvSpPr>
        <p:spPr>
          <a:xfrm>
            <a:off x="487959" y="2133043"/>
            <a:ext cx="11216081" cy="2308324"/>
          </a:xfrm>
          <a:prstGeom prst="rect">
            <a:avLst/>
          </a:prstGeom>
          <a:noFill/>
        </p:spPr>
        <p:txBody>
          <a:bodyPr wrap="square">
            <a:spAutoFit/>
          </a:bodyPr>
          <a:lstStyle/>
          <a:p>
            <a:r>
              <a:rPr lang="en-US" b="1" i="0" u="none" strike="noStrike" baseline="0" dirty="0">
                <a:solidFill>
                  <a:srgbClr val="000000"/>
                </a:solidFill>
                <a:latin typeface="Century Gothic" panose="020B0502020202020204" pitchFamily="34" charset="0"/>
              </a:rPr>
              <a:t>Evaluation criteria 1: Product portfolio on previous exhibit building/ model building projects </a:t>
            </a:r>
          </a:p>
          <a:p>
            <a:endParaRPr lang="en-US" sz="1400" b="0" i="0" u="none" strike="noStrike" baseline="0" dirty="0">
              <a:solidFill>
                <a:srgbClr val="000000"/>
              </a:solidFill>
              <a:latin typeface="Century Gothic" panose="020B0502020202020204" pitchFamily="34" charset="0"/>
            </a:endParaRPr>
          </a:p>
          <a:p>
            <a:r>
              <a:rPr lang="en-US" sz="1400" b="0" i="0" u="none" strike="noStrike" baseline="0" dirty="0">
                <a:solidFill>
                  <a:srgbClr val="000000"/>
                </a:solidFill>
                <a:latin typeface="Century Gothic" panose="020B0502020202020204" pitchFamily="34" charset="0"/>
              </a:rPr>
              <a:t>The bidder is to provide a comprehensive portfolio (in </a:t>
            </a:r>
            <a:r>
              <a:rPr lang="en-US" sz="1400" b="0" i="0" u="none" strike="noStrike" baseline="0" dirty="0" err="1">
                <a:solidFill>
                  <a:srgbClr val="000000"/>
                </a:solidFill>
                <a:latin typeface="Century Gothic" panose="020B0502020202020204" pitchFamily="34" charset="0"/>
              </a:rPr>
              <a:t>colour</a:t>
            </a:r>
            <a:r>
              <a:rPr lang="en-US" sz="1400" b="0" i="0" u="none" strike="noStrike" baseline="0" dirty="0">
                <a:solidFill>
                  <a:srgbClr val="000000"/>
                </a:solidFill>
                <a:latin typeface="Century Gothic" panose="020B0502020202020204" pitchFamily="34" charset="0"/>
              </a:rPr>
              <a:t>) of previously completed exhibits showing functionality in relation to Science, Technology, Engineering, Mathematics and Innovation (STEMI) concepts. </a:t>
            </a:r>
          </a:p>
          <a:p>
            <a:endParaRPr lang="en-US" sz="1400" b="0" i="0" u="none" strike="noStrike" baseline="0" dirty="0">
              <a:solidFill>
                <a:srgbClr val="000000"/>
              </a:solidFill>
              <a:latin typeface="Century Gothic" panose="020B0502020202020204" pitchFamily="34" charset="0"/>
            </a:endParaRPr>
          </a:p>
          <a:p>
            <a:r>
              <a:rPr lang="en-US" sz="1400" b="0" i="0" u="none" strike="noStrike" baseline="0" dirty="0">
                <a:solidFill>
                  <a:srgbClr val="000000"/>
                </a:solidFill>
                <a:latin typeface="Century Gothic" panose="020B0502020202020204" pitchFamily="34" charset="0"/>
              </a:rPr>
              <a:t>Bidder to indicate capacity to supply and/or manufacture exhibit or model components/subsystems. Bidder should also indicate capacity to repair\refresh existing exhibits. </a:t>
            </a:r>
          </a:p>
          <a:p>
            <a:endParaRPr lang="en-US" sz="1400" b="0" i="0" u="none" strike="noStrike" baseline="0" dirty="0">
              <a:solidFill>
                <a:srgbClr val="000000"/>
              </a:solidFill>
              <a:latin typeface="Century Gothic" panose="020B0502020202020204" pitchFamily="34" charset="0"/>
            </a:endParaRPr>
          </a:p>
          <a:p>
            <a:r>
              <a:rPr lang="en-US" sz="1400" b="0" i="0" u="none" strike="noStrike" baseline="0" dirty="0">
                <a:solidFill>
                  <a:srgbClr val="000000"/>
                </a:solidFill>
                <a:latin typeface="Century Gothic" panose="020B0502020202020204" pitchFamily="34" charset="0"/>
              </a:rPr>
              <a:t>Bidder will be evaluated on completeness and relevancy to build exhibits for the SANSA Science Centre. Bidder should also indicate ability to deliver completed exhibits to SANSA in Hermanus in the Western Cape. </a:t>
            </a:r>
            <a:endParaRPr lang="en-ZA" sz="1400" dirty="0">
              <a:latin typeface="Century Gothic" panose="020B0502020202020204" pitchFamily="34" charset="0"/>
            </a:endParaRPr>
          </a:p>
        </p:txBody>
      </p:sp>
    </p:spTree>
    <p:extLst>
      <p:ext uri="{BB962C8B-B14F-4D97-AF65-F5344CB8AC3E}">
        <p14:creationId xmlns:p14="http://schemas.microsoft.com/office/powerpoint/2010/main" val="378597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551445-F818-46CF-85F2-A2775236162E}"/>
              </a:ext>
            </a:extLst>
          </p:cNvPr>
          <p:cNvSpPr>
            <a:spLocks noGrp="1"/>
          </p:cNvSpPr>
          <p:nvPr>
            <p:ph type="title"/>
          </p:nvPr>
        </p:nvSpPr>
        <p:spPr>
          <a:xfrm>
            <a:off x="997591" y="807480"/>
            <a:ext cx="10515600" cy="1325563"/>
          </a:xfrm>
        </p:spPr>
        <p:txBody>
          <a:bodyPr>
            <a:noAutofit/>
          </a:bodyPr>
          <a:lstStyle/>
          <a:p>
            <a:pPr algn="ctr"/>
            <a:r>
              <a:rPr lang="en-US" sz="1800" b="1" dirty="0">
                <a:latin typeface="Century Gothic" panose="020B0502020202020204" pitchFamily="34" charset="0"/>
              </a:rPr>
              <a:t>Tender No SS/021/05/2021</a:t>
            </a:r>
            <a:br>
              <a:rPr lang="en-US" sz="1800" dirty="0">
                <a:latin typeface="Century Gothic" panose="020B0502020202020204" pitchFamily="34" charset="0"/>
              </a:rPr>
            </a:br>
            <a:br>
              <a:rPr lang="en-US" sz="1800" dirty="0">
                <a:latin typeface="Century Gothic" panose="020B0502020202020204" pitchFamily="34" charset="0"/>
              </a:rPr>
            </a:br>
            <a:r>
              <a:rPr lang="en-US" sz="2400" b="1" dirty="0">
                <a:latin typeface="Century Gothic" panose="020B0502020202020204" pitchFamily="34" charset="0"/>
              </a:rPr>
              <a:t>Science Centre Exhibit Development and Maintenance Panel</a:t>
            </a:r>
            <a:br>
              <a:rPr lang="en-US" sz="2400" b="1" dirty="0">
                <a:latin typeface="Century Gothic" panose="020B0502020202020204" pitchFamily="34" charset="0"/>
              </a:rPr>
            </a:br>
            <a:br>
              <a:rPr lang="en-US" sz="2400" b="1" dirty="0">
                <a:latin typeface="Century Gothic" panose="020B0502020202020204" pitchFamily="34" charset="0"/>
              </a:rPr>
            </a:br>
            <a:r>
              <a:rPr lang="en-ZA" sz="2000" b="1" i="0" u="none" strike="noStrike" baseline="0" dirty="0">
                <a:solidFill>
                  <a:srgbClr val="000000"/>
                </a:solidFill>
                <a:latin typeface="Century Gothic" panose="020B0502020202020204" pitchFamily="34" charset="0"/>
              </a:rPr>
              <a:t>EVALUATION CRITERIA</a:t>
            </a:r>
            <a:r>
              <a:rPr lang="en-ZA" sz="1600" b="1" i="0" u="none" strike="noStrike" baseline="0" dirty="0">
                <a:solidFill>
                  <a:srgbClr val="000000"/>
                </a:solidFill>
                <a:latin typeface="Century Gothic" panose="020B0502020202020204" pitchFamily="34" charset="0"/>
              </a:rPr>
              <a:t> </a:t>
            </a:r>
            <a:r>
              <a:rPr lang="en-ZA" sz="1800" b="1" i="0" u="none" strike="noStrike" baseline="0" dirty="0">
                <a:solidFill>
                  <a:srgbClr val="000000"/>
                </a:solidFill>
                <a:latin typeface="Century Gothic" panose="020B0502020202020204" pitchFamily="34" charset="0"/>
              </a:rPr>
              <a:t>(Pages 36-39)</a:t>
            </a:r>
            <a:br>
              <a:rPr lang="en-ZA" sz="2400" b="0" i="0" u="none" strike="noStrike" baseline="0" dirty="0">
                <a:solidFill>
                  <a:srgbClr val="000000"/>
                </a:solidFill>
                <a:latin typeface="Arial" panose="020B0604020202020204" pitchFamily="34" charset="0"/>
              </a:rPr>
            </a:br>
            <a:endParaRPr lang="en-ZA" sz="2400" dirty="0"/>
          </a:p>
        </p:txBody>
      </p:sp>
      <p:pic>
        <p:nvPicPr>
          <p:cNvPr id="5" name="Picture 2">
            <a:extLst>
              <a:ext uri="{FF2B5EF4-FFF2-40B4-BE49-F238E27FC236}">
                <a16:creationId xmlns:a16="http://schemas.microsoft.com/office/drawing/2014/main" id="{9751BE65-A17B-4DF5-9174-F4E71E6DE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29013"/>
            <a:ext cx="12192000" cy="12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F78C1651-AD90-4051-8E7C-56C9BF7133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31" t="29540" r="68"/>
          <a:stretch/>
        </p:blipFill>
        <p:spPr bwMode="auto">
          <a:xfrm>
            <a:off x="0" y="0"/>
            <a:ext cx="2366386" cy="109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1A5DF1D-7A5F-4BE5-BCDB-A5C8F4C30745}"/>
              </a:ext>
            </a:extLst>
          </p:cNvPr>
          <p:cNvSpPr txBox="1"/>
          <p:nvPr/>
        </p:nvSpPr>
        <p:spPr>
          <a:xfrm>
            <a:off x="487959" y="2133043"/>
            <a:ext cx="11216081" cy="2031325"/>
          </a:xfrm>
          <a:prstGeom prst="rect">
            <a:avLst/>
          </a:prstGeom>
          <a:noFill/>
        </p:spPr>
        <p:txBody>
          <a:bodyPr wrap="square">
            <a:spAutoFit/>
          </a:bodyPr>
          <a:lstStyle/>
          <a:p>
            <a:r>
              <a:rPr lang="en-US" sz="1800" b="1" i="0" u="none" strike="noStrike" baseline="0" dirty="0">
                <a:solidFill>
                  <a:srgbClr val="000000"/>
                </a:solidFill>
                <a:latin typeface="Arial" panose="020B0604020202020204" pitchFamily="34" charset="0"/>
              </a:rPr>
              <a:t>Evaluation criteria 2: Company Experience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The experience of the tenderer (company) in similar projects and conditions in relation to the scope of work will be evaluated.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Bidder should very briefly describe their experience in this regard and attach this to this schedule. </a:t>
            </a:r>
          </a:p>
          <a:p>
            <a:r>
              <a:rPr lang="en-US" sz="1800" b="0" i="0" u="none" strike="noStrike" baseline="0" dirty="0">
                <a:solidFill>
                  <a:srgbClr val="000000"/>
                </a:solidFill>
                <a:latin typeface="Arial" panose="020B0604020202020204" pitchFamily="34" charset="0"/>
              </a:rPr>
              <a:t>The description should be put in tabular form with the following headings: </a:t>
            </a:r>
            <a:endParaRPr lang="en-ZA" sz="1400" dirty="0">
              <a:latin typeface="Century Gothic" panose="020B0502020202020204" pitchFamily="34" charset="0"/>
            </a:endParaRPr>
          </a:p>
        </p:txBody>
      </p:sp>
      <p:sp>
        <p:nvSpPr>
          <p:cNvPr id="9" name="TextBox 8">
            <a:extLst>
              <a:ext uri="{FF2B5EF4-FFF2-40B4-BE49-F238E27FC236}">
                <a16:creationId xmlns:a16="http://schemas.microsoft.com/office/drawing/2014/main" id="{E02ECB99-11F2-4D5A-BDC6-D6D04F14B691}"/>
              </a:ext>
            </a:extLst>
          </p:cNvPr>
          <p:cNvSpPr txBox="1"/>
          <p:nvPr/>
        </p:nvSpPr>
        <p:spPr>
          <a:xfrm>
            <a:off x="487959" y="4363314"/>
            <a:ext cx="10890309" cy="1754326"/>
          </a:xfrm>
          <a:prstGeom prst="rect">
            <a:avLst/>
          </a:prstGeom>
          <a:noFill/>
        </p:spPr>
        <p:txBody>
          <a:bodyPr wrap="square">
            <a:spAutoFit/>
          </a:bodyPr>
          <a:lstStyle/>
          <a:p>
            <a:r>
              <a:rPr lang="en-ZA" sz="1800" b="1" i="0" u="none" strike="noStrike" baseline="0" dirty="0">
                <a:solidFill>
                  <a:srgbClr val="000000"/>
                </a:solidFill>
                <a:latin typeface="Arial" panose="020B0604020202020204" pitchFamily="34" charset="0"/>
              </a:rPr>
              <a:t>Evaluation criteria 3: References </a:t>
            </a:r>
          </a:p>
          <a:p>
            <a:endParaRPr lang="en-ZA"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The references for similar projects completed in relation to the scope of work will be evaluated.</a:t>
            </a:r>
          </a:p>
          <a:p>
            <a:r>
              <a:rPr lang="en-US" sz="1800" b="0" i="0" u="none" strike="noStrike" baseline="0" dirty="0">
                <a:solidFill>
                  <a:srgbClr val="000000"/>
                </a:solidFill>
                <a:latin typeface="Arial" panose="020B0604020202020204" pitchFamily="34" charset="0"/>
              </a:rPr>
              <a:t> </a:t>
            </a:r>
          </a:p>
          <a:p>
            <a:r>
              <a:rPr lang="en-US" sz="1800" b="0" i="0" u="none" strike="noStrike" baseline="0" dirty="0">
                <a:solidFill>
                  <a:srgbClr val="000000"/>
                </a:solidFill>
                <a:latin typeface="Arial" panose="020B0604020202020204" pitchFamily="34" charset="0"/>
              </a:rPr>
              <a:t>Letters provided will be advantageous. Please note that SANSA will contact supplied references as part of the due diligence process for tender awards. </a:t>
            </a:r>
            <a:endParaRPr lang="en-ZA" dirty="0"/>
          </a:p>
        </p:txBody>
      </p:sp>
    </p:spTree>
    <p:extLst>
      <p:ext uri="{BB962C8B-B14F-4D97-AF65-F5344CB8AC3E}">
        <p14:creationId xmlns:p14="http://schemas.microsoft.com/office/powerpoint/2010/main" val="1648247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62462C-9D23-40E8-A1A6-6246CE7B8744}"/>
              </a:ext>
            </a:extLst>
          </p:cNvPr>
          <p:cNvSpPr>
            <a:spLocks noGrp="1"/>
          </p:cNvSpPr>
          <p:nvPr>
            <p:ph type="title"/>
          </p:nvPr>
        </p:nvSpPr>
        <p:spPr>
          <a:xfrm>
            <a:off x="997591" y="807480"/>
            <a:ext cx="10515600" cy="1325563"/>
          </a:xfrm>
        </p:spPr>
        <p:txBody>
          <a:bodyPr>
            <a:noAutofit/>
          </a:bodyPr>
          <a:lstStyle/>
          <a:p>
            <a:pPr algn="ctr"/>
            <a:r>
              <a:rPr lang="en-US" sz="1800" b="1" dirty="0">
                <a:latin typeface="Century Gothic" panose="020B0502020202020204" pitchFamily="34" charset="0"/>
              </a:rPr>
              <a:t>Tender No SS/021/05/2021</a:t>
            </a:r>
            <a:br>
              <a:rPr lang="en-US" sz="1800" dirty="0">
                <a:latin typeface="Century Gothic" panose="020B0502020202020204" pitchFamily="34" charset="0"/>
              </a:rPr>
            </a:br>
            <a:br>
              <a:rPr lang="en-US" sz="1800" dirty="0">
                <a:latin typeface="Century Gothic" panose="020B0502020202020204" pitchFamily="34" charset="0"/>
              </a:rPr>
            </a:br>
            <a:r>
              <a:rPr lang="en-US" sz="2400" b="1" dirty="0">
                <a:latin typeface="Century Gothic" panose="020B0502020202020204" pitchFamily="34" charset="0"/>
              </a:rPr>
              <a:t>Science Centre Exhibit Development and Maintenance Panel</a:t>
            </a:r>
            <a:br>
              <a:rPr lang="en-US" sz="2400" b="1" dirty="0">
                <a:latin typeface="Century Gothic" panose="020B0502020202020204" pitchFamily="34" charset="0"/>
              </a:rPr>
            </a:br>
            <a:br>
              <a:rPr lang="en-US" sz="2400" b="1" dirty="0">
                <a:latin typeface="Century Gothic" panose="020B0502020202020204" pitchFamily="34" charset="0"/>
              </a:rPr>
            </a:br>
            <a:r>
              <a:rPr lang="en-ZA" sz="2000" b="1" i="0" u="none" strike="noStrike" baseline="0" dirty="0">
                <a:solidFill>
                  <a:srgbClr val="000000"/>
                </a:solidFill>
                <a:latin typeface="Century Gothic" panose="020B0502020202020204" pitchFamily="34" charset="0"/>
              </a:rPr>
              <a:t>GENERAL POINTS</a:t>
            </a:r>
            <a:br>
              <a:rPr lang="en-ZA" sz="2400" b="0" i="0" u="none" strike="noStrike" baseline="0" dirty="0">
                <a:solidFill>
                  <a:srgbClr val="000000"/>
                </a:solidFill>
                <a:latin typeface="Arial" panose="020B0604020202020204" pitchFamily="34" charset="0"/>
              </a:rPr>
            </a:br>
            <a:endParaRPr lang="en-ZA" sz="2400" dirty="0"/>
          </a:p>
        </p:txBody>
      </p:sp>
      <p:pic>
        <p:nvPicPr>
          <p:cNvPr id="5" name="Picture 2">
            <a:extLst>
              <a:ext uri="{FF2B5EF4-FFF2-40B4-BE49-F238E27FC236}">
                <a16:creationId xmlns:a16="http://schemas.microsoft.com/office/drawing/2014/main" id="{EEACC32F-F36C-4B11-B226-DD9320B28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29013"/>
            <a:ext cx="12192000" cy="12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15F33A86-1DCB-4928-B488-F02F653792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31" t="29540" r="68"/>
          <a:stretch/>
        </p:blipFill>
        <p:spPr bwMode="auto">
          <a:xfrm>
            <a:off x="0" y="0"/>
            <a:ext cx="2366386" cy="109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85BD7167-2F39-48D8-907A-BDA8B9EF23F5}"/>
              </a:ext>
            </a:extLst>
          </p:cNvPr>
          <p:cNvSpPr txBox="1"/>
          <p:nvPr/>
        </p:nvSpPr>
        <p:spPr>
          <a:xfrm>
            <a:off x="893078" y="2162604"/>
            <a:ext cx="10724626" cy="3139321"/>
          </a:xfrm>
          <a:prstGeom prst="rect">
            <a:avLst/>
          </a:prstGeom>
          <a:noFill/>
        </p:spPr>
        <p:txBody>
          <a:bodyPr wrap="square">
            <a:spAutoFit/>
          </a:bodyPr>
          <a:lstStyle/>
          <a:p>
            <a:pPr algn="l"/>
            <a:r>
              <a:rPr lang="fr-FR" sz="1800" b="0" i="0" u="none" strike="noStrike" baseline="0" dirty="0">
                <a:solidFill>
                  <a:srgbClr val="001A36"/>
                </a:solidFill>
                <a:latin typeface="Wingdings-Regular"/>
              </a:rPr>
              <a:t> </a:t>
            </a:r>
            <a:r>
              <a:rPr lang="fr-FR" sz="1800" b="0" i="0" u="none" strike="noStrike" baseline="0" dirty="0">
                <a:solidFill>
                  <a:srgbClr val="001A36"/>
                </a:solidFill>
                <a:latin typeface="Calibri" panose="020F0502020204030204" pitchFamily="34" charset="0"/>
              </a:rPr>
              <a:t>Tender documentation = Tender Document + ALL </a:t>
            </a:r>
            <a:r>
              <a:rPr lang="fr-FR" sz="1800" b="0" i="0" u="none" strike="noStrike" baseline="0" dirty="0" err="1">
                <a:solidFill>
                  <a:srgbClr val="001A36"/>
                </a:solidFill>
                <a:latin typeface="Calibri" panose="020F0502020204030204" pitchFamily="34" charset="0"/>
              </a:rPr>
              <a:t>other</a:t>
            </a:r>
            <a:r>
              <a:rPr lang="fr-FR" sz="1800" b="0" i="0" u="none" strike="noStrike" baseline="0" dirty="0">
                <a:solidFill>
                  <a:srgbClr val="001A36"/>
                </a:solidFill>
                <a:latin typeface="Calibri" panose="020F0502020204030204" pitchFamily="34" charset="0"/>
              </a:rPr>
              <a:t> </a:t>
            </a:r>
            <a:r>
              <a:rPr lang="fr-FR" sz="1800" b="0" i="0" u="none" strike="noStrike" baseline="0" dirty="0" err="1">
                <a:solidFill>
                  <a:srgbClr val="001A36"/>
                </a:solidFill>
                <a:latin typeface="Calibri" panose="020F0502020204030204" pitchFamily="34" charset="0"/>
              </a:rPr>
              <a:t>supporting</a:t>
            </a:r>
            <a:r>
              <a:rPr lang="fr-FR" sz="1800" b="0" i="0" u="none" strike="noStrike" baseline="0" dirty="0">
                <a:solidFill>
                  <a:srgbClr val="001A36"/>
                </a:solidFill>
                <a:latin typeface="Calibri" panose="020F0502020204030204" pitchFamily="34" charset="0"/>
              </a:rPr>
              <a:t> documents.</a:t>
            </a:r>
          </a:p>
          <a:p>
            <a:pPr algn="l"/>
            <a:endParaRPr lang="fr-FR" sz="1800" b="0" i="0" u="none" strike="noStrike" baseline="0" dirty="0">
              <a:solidFill>
                <a:srgbClr val="001A36"/>
              </a:solidFill>
              <a:latin typeface="Calibri" panose="020F0502020204030204" pitchFamily="34" charset="0"/>
            </a:endParaRPr>
          </a:p>
          <a:p>
            <a:pPr algn="l"/>
            <a:r>
              <a:rPr lang="en-US" sz="1800" b="0" i="0" u="none" strike="noStrike" baseline="0" dirty="0">
                <a:solidFill>
                  <a:srgbClr val="001A36"/>
                </a:solidFill>
                <a:latin typeface="Wingdings-Regular"/>
              </a:rPr>
              <a:t> </a:t>
            </a:r>
            <a:r>
              <a:rPr lang="en-US" sz="1800" b="0" i="0" u="none" strike="noStrike" baseline="0" dirty="0">
                <a:solidFill>
                  <a:srgbClr val="001A36"/>
                </a:solidFill>
                <a:latin typeface="Calibri" panose="020F0502020204030204" pitchFamily="34" charset="0"/>
              </a:rPr>
              <a:t>Please read carefully the requirements and ensure that your proposal addresses</a:t>
            </a:r>
          </a:p>
          <a:p>
            <a:pPr algn="l"/>
            <a:r>
              <a:rPr lang="en-ZA" sz="1800" b="0" i="0" u="none" strike="noStrike" baseline="0" dirty="0">
                <a:solidFill>
                  <a:srgbClr val="001A36"/>
                </a:solidFill>
                <a:latin typeface="Calibri" panose="020F0502020204030204" pitchFamily="34" charset="0"/>
              </a:rPr>
              <a:t>our requirements</a:t>
            </a:r>
          </a:p>
          <a:p>
            <a:pPr algn="l"/>
            <a:endParaRPr lang="en-ZA" sz="1800" b="0" i="0" u="none" strike="noStrike" baseline="0" dirty="0">
              <a:solidFill>
                <a:srgbClr val="001A36"/>
              </a:solidFill>
              <a:latin typeface="Calibri" panose="020F0502020204030204" pitchFamily="34" charset="0"/>
            </a:endParaRPr>
          </a:p>
          <a:p>
            <a:pPr algn="l"/>
            <a:r>
              <a:rPr lang="en-US" sz="1800" b="0" i="0" u="none" strike="noStrike" baseline="0" dirty="0">
                <a:solidFill>
                  <a:srgbClr val="001A36"/>
                </a:solidFill>
                <a:latin typeface="Wingdings-Regular"/>
              </a:rPr>
              <a:t> </a:t>
            </a:r>
            <a:r>
              <a:rPr lang="en-US" sz="1800" b="0" i="0" u="none" strike="noStrike" baseline="0" dirty="0">
                <a:solidFill>
                  <a:srgbClr val="001A36"/>
                </a:solidFill>
                <a:latin typeface="Calibri" panose="020F0502020204030204" pitchFamily="34" charset="0"/>
              </a:rPr>
              <a:t>Bidders should fully complete and sign all documents</a:t>
            </a:r>
          </a:p>
          <a:p>
            <a:pPr algn="l"/>
            <a:endParaRPr lang="en-US" sz="1800" b="0" i="0" u="none" strike="noStrike" baseline="0" dirty="0">
              <a:solidFill>
                <a:srgbClr val="001A36"/>
              </a:solidFill>
              <a:latin typeface="Calibri" panose="020F0502020204030204" pitchFamily="34" charset="0"/>
            </a:endParaRPr>
          </a:p>
          <a:p>
            <a:pPr algn="l"/>
            <a:r>
              <a:rPr lang="en-US" sz="1800" b="0" i="0" u="none" strike="noStrike" baseline="0" dirty="0">
                <a:solidFill>
                  <a:srgbClr val="001A36"/>
                </a:solidFill>
                <a:latin typeface="Wingdings-Regular"/>
              </a:rPr>
              <a:t> </a:t>
            </a:r>
            <a:r>
              <a:rPr lang="en-US" sz="1800" b="0" i="0" u="none" strike="noStrike" baseline="0" dirty="0">
                <a:solidFill>
                  <a:srgbClr val="001A36"/>
                </a:solidFill>
                <a:latin typeface="Calibri" panose="020F0502020204030204" pitchFamily="34" charset="0"/>
              </a:rPr>
              <a:t>Proposals will be evaluated by an evaluation panel, and adjudicated by the</a:t>
            </a:r>
          </a:p>
          <a:p>
            <a:pPr algn="l"/>
            <a:r>
              <a:rPr lang="en-US" sz="1800" b="0" i="0" u="none" strike="noStrike" baseline="0" dirty="0">
                <a:solidFill>
                  <a:srgbClr val="001A36"/>
                </a:solidFill>
                <a:latin typeface="Calibri" panose="020F0502020204030204" pitchFamily="34" charset="0"/>
              </a:rPr>
              <a:t>SANSA central Bid Adjudication Committee (BAC)</a:t>
            </a:r>
          </a:p>
          <a:p>
            <a:pPr algn="l"/>
            <a:endParaRPr lang="en-US" sz="1800" b="0" i="0" u="none" strike="noStrike" baseline="0" dirty="0">
              <a:solidFill>
                <a:srgbClr val="001A36"/>
              </a:solidFill>
              <a:latin typeface="Calibri" panose="020F0502020204030204" pitchFamily="34" charset="0"/>
            </a:endParaRPr>
          </a:p>
          <a:p>
            <a:pPr algn="l"/>
            <a:r>
              <a:rPr lang="en-US" sz="1800" b="0" i="0" u="none" strike="noStrike" baseline="0" dirty="0">
                <a:solidFill>
                  <a:srgbClr val="001A36"/>
                </a:solidFill>
                <a:latin typeface="Wingdings-Regular"/>
              </a:rPr>
              <a:t> </a:t>
            </a:r>
            <a:r>
              <a:rPr lang="en-US" dirty="0">
                <a:solidFill>
                  <a:srgbClr val="001A36"/>
                </a:solidFill>
                <a:latin typeface="Calibri" panose="020F0502020204030204" pitchFamily="34" charset="0"/>
              </a:rPr>
              <a:t>Tender Closing date – 2 August 2021 at 11:00</a:t>
            </a:r>
            <a:endParaRPr lang="en-ZA" dirty="0"/>
          </a:p>
        </p:txBody>
      </p:sp>
    </p:spTree>
    <p:extLst>
      <p:ext uri="{BB962C8B-B14F-4D97-AF65-F5344CB8AC3E}">
        <p14:creationId xmlns:p14="http://schemas.microsoft.com/office/powerpoint/2010/main" val="2830862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1E5B543974B14F94E49184DDA6EF40" ma:contentTypeVersion="12" ma:contentTypeDescription="Create a new document." ma:contentTypeScope="" ma:versionID="b6f5fc34ed5bd9ea0126dbebfcfe690d">
  <xsd:schema xmlns:xsd="http://www.w3.org/2001/XMLSchema" xmlns:xs="http://www.w3.org/2001/XMLSchema" xmlns:p="http://schemas.microsoft.com/office/2006/metadata/properties" xmlns:ns2="c14214ad-f3fb-43eb-bc94-fb705f76b14c" xmlns:ns3="2ff3000d-52d9-4fb7-9c94-c922a0403b01" targetNamespace="http://schemas.microsoft.com/office/2006/metadata/properties" ma:root="true" ma:fieldsID="5598697f38ba649ef84eac21f7e01809" ns2:_="" ns3:_="">
    <xsd:import namespace="c14214ad-f3fb-43eb-bc94-fb705f76b14c"/>
    <xsd:import namespace="2ff3000d-52d9-4fb7-9c94-c922a0403b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4214ad-f3fb-43eb-bc94-fb705f76b1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f3000d-52d9-4fb7-9c94-c922a0403b0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A32687-5917-43A1-B3D6-B0F85469ACE2}"/>
</file>

<file path=customXml/itemProps2.xml><?xml version="1.0" encoding="utf-8"?>
<ds:datastoreItem xmlns:ds="http://schemas.openxmlformats.org/officeDocument/2006/customXml" ds:itemID="{E4D1C23E-99A7-4553-9263-460E53B37863}"/>
</file>

<file path=customXml/itemProps3.xml><?xml version="1.0" encoding="utf-8"?>
<ds:datastoreItem xmlns:ds="http://schemas.openxmlformats.org/officeDocument/2006/customXml" ds:itemID="{E1EAC702-30C5-4A5F-93FF-908F5EFAD56C}"/>
</file>

<file path=docProps/app.xml><?xml version="1.0" encoding="utf-8"?>
<Properties xmlns="http://schemas.openxmlformats.org/officeDocument/2006/extended-properties" xmlns:vt="http://schemas.openxmlformats.org/officeDocument/2006/docPropsVTypes">
  <TotalTime>0</TotalTime>
  <Words>767</Words>
  <Application>Microsoft Office PowerPoint</Application>
  <PresentationFormat>Widescreen</PresentationFormat>
  <Paragraphs>81</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Century Gothic</vt:lpstr>
      <vt:lpstr>Wingdings-Regular</vt:lpstr>
      <vt:lpstr>Office Theme</vt:lpstr>
      <vt:lpstr>Tender No SS/021/05/2021  Science Centre Exhibit Development and Maintenance Panel</vt:lpstr>
      <vt:lpstr>Tender No SS/021/05/2021  Science Centre Exhibit Development and Maintenance Panel</vt:lpstr>
      <vt:lpstr>Tender No SS/021/05/2021  Science Centre Exhibit Development and Maintenance Panel  SCOPE OF WORK  </vt:lpstr>
      <vt:lpstr>Tender No SS/021/05/2021  Science Centre Exhibit Development and Maintenance Panel  SCOPE OF WORK  </vt:lpstr>
      <vt:lpstr>Tender No SS/021/05/2021  Science Centre Exhibit Development and Maintenance Panel  SCOPE OF WORK  </vt:lpstr>
      <vt:lpstr>Tender No SS/021/05/2021  Science Centre Exhibit Development and Maintenance Panel  EVALUATION CRITERIA </vt:lpstr>
      <vt:lpstr>Tender No SS/021/05/2021  Science Centre Exhibit Development and Maintenance Panel  EVALUATION CRITERIA (Pages 36-39) </vt:lpstr>
      <vt:lpstr>Tender No SS/021/05/2021  Science Centre Exhibit Development and Maintenance Panel  EVALUATION CRITERIA (Pages 36-39) </vt:lpstr>
      <vt:lpstr>Tender No SS/021/05/2021  Science Centre Exhibit Development and Maintenance Panel  GENERAL POINTS </vt:lpstr>
      <vt:lpstr>Tender No SS/021/05/2021  Science Centre Exhibit Development and Maintenance Panel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Tender No SS/021/05/2021  Science Centre Exhibit Development and Maintenance Panel</dc:title>
  <dc:creator>Nicole Strauss</dc:creator>
  <cp:lastModifiedBy>Nicole Strauss</cp:lastModifiedBy>
  <cp:revision>8</cp:revision>
  <dcterms:created xsi:type="dcterms:W3CDTF">2021-07-14T06:19:13Z</dcterms:created>
  <dcterms:modified xsi:type="dcterms:W3CDTF">2021-07-14T07:34:15Z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0x010100501E5B543974B14F94E49184DDA6EF40</vt:lpwstr>
  </property>
</Properties>
</file>